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28"/>
  </p:notesMasterIdLst>
  <p:sldIdLst>
    <p:sldId id="256" r:id="rId2"/>
    <p:sldId id="258" r:id="rId3"/>
    <p:sldId id="260" r:id="rId4"/>
    <p:sldId id="263" r:id="rId5"/>
    <p:sldId id="268" r:id="rId6"/>
    <p:sldId id="267" r:id="rId7"/>
    <p:sldId id="262" r:id="rId8"/>
    <p:sldId id="266" r:id="rId9"/>
    <p:sldId id="285" r:id="rId10"/>
    <p:sldId id="265" r:id="rId11"/>
    <p:sldId id="286" r:id="rId12"/>
    <p:sldId id="270" r:id="rId13"/>
    <p:sldId id="269" r:id="rId14"/>
    <p:sldId id="271" r:id="rId15"/>
    <p:sldId id="272" r:id="rId16"/>
    <p:sldId id="287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2" r:id="rId25"/>
    <p:sldId id="283" r:id="rId26"/>
    <p:sldId id="284" r:id="rId2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4130" autoAdjust="0"/>
  </p:normalViewPr>
  <p:slideViewPr>
    <p:cSldViewPr snapToGrid="0">
      <p:cViewPr varScale="1">
        <p:scale>
          <a:sx n="54" d="100"/>
          <a:sy n="54" d="100"/>
        </p:scale>
        <p:origin x="1338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56975B-DB0F-4D8D-8A59-ADB09C54E70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FFDC7CA-654F-4AAE-BE0D-E4CB94F5F179}">
      <dgm:prSet phldrT="[Tes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it-IT" sz="2800" dirty="0" err="1" smtClean="0"/>
            <a:t>Biological</a:t>
          </a:r>
          <a:r>
            <a:rPr lang="it-IT" sz="2800" dirty="0" smtClean="0"/>
            <a:t> </a:t>
          </a:r>
          <a:r>
            <a:rPr lang="it-IT" sz="2800" dirty="0" err="1" smtClean="0"/>
            <a:t>risk</a:t>
          </a:r>
          <a:r>
            <a:rPr lang="it-IT" sz="2800" dirty="0" smtClean="0"/>
            <a:t> </a:t>
          </a:r>
          <a:r>
            <a:rPr lang="it-IT" sz="2800" dirty="0" err="1" smtClean="0"/>
            <a:t>exposure</a:t>
          </a:r>
          <a:endParaRPr lang="it-IT" sz="2800" dirty="0"/>
        </a:p>
      </dgm:t>
    </dgm:pt>
    <dgm:pt modelId="{17E5CD13-94D2-4131-A7D5-6C389D4CBB2A}" type="parTrans" cxnId="{FEE1315B-8E0D-4DEB-836C-14FF3551D23F}">
      <dgm:prSet/>
      <dgm:spPr/>
      <dgm:t>
        <a:bodyPr/>
        <a:lstStyle/>
        <a:p>
          <a:endParaRPr lang="it-IT"/>
        </a:p>
      </dgm:t>
    </dgm:pt>
    <dgm:pt modelId="{BF1DED28-2086-4A70-AD6F-9F358045CA01}" type="sibTrans" cxnId="{FEE1315B-8E0D-4DEB-836C-14FF3551D23F}">
      <dgm:prSet/>
      <dgm:spPr/>
      <dgm:t>
        <a:bodyPr/>
        <a:lstStyle/>
        <a:p>
          <a:endParaRPr lang="it-IT"/>
        </a:p>
      </dgm:t>
    </dgm:pt>
    <dgm:pt modelId="{147DB60D-6162-4A59-B717-1AFC366B3A4D}">
      <dgm:prSet phldrT="[Testo]" custT="1"/>
      <dgm:spPr/>
      <dgm:t>
        <a:bodyPr/>
        <a:lstStyle/>
        <a:p>
          <a:r>
            <a:rPr lang="it-IT" sz="1800" dirty="0" err="1" smtClean="0"/>
            <a:t>Potential</a:t>
          </a:r>
          <a:r>
            <a:rPr lang="it-IT" sz="1800" dirty="0" smtClean="0"/>
            <a:t> </a:t>
          </a:r>
          <a:r>
            <a:rPr lang="it-IT" sz="1800" dirty="0" err="1" smtClean="0"/>
            <a:t>exposure</a:t>
          </a:r>
          <a:r>
            <a:rPr lang="it-IT" sz="1800" dirty="0" smtClean="0"/>
            <a:t>:</a:t>
          </a:r>
        </a:p>
        <a:p>
          <a:r>
            <a:rPr lang="en-US" sz="1300" dirty="0" smtClean="0"/>
            <a:t>possibility that the worker comes into contact with biological agents in an unwanted and unconscious manner</a:t>
          </a:r>
          <a:r>
            <a:rPr lang="it-IT" sz="1300" dirty="0" smtClean="0"/>
            <a:t> </a:t>
          </a:r>
          <a:endParaRPr lang="it-IT" sz="1300" dirty="0"/>
        </a:p>
      </dgm:t>
    </dgm:pt>
    <dgm:pt modelId="{DA49F1FF-50BE-48B6-8CD4-2CF5E7F23363}" type="parTrans" cxnId="{776F44DC-2654-4D4D-824B-6AE37E31C40B}">
      <dgm:prSet/>
      <dgm:spPr/>
      <dgm:t>
        <a:bodyPr/>
        <a:lstStyle/>
        <a:p>
          <a:endParaRPr lang="it-IT"/>
        </a:p>
      </dgm:t>
    </dgm:pt>
    <dgm:pt modelId="{FF87F1F9-DAAA-4264-961F-AB7EF5C2D9AD}" type="sibTrans" cxnId="{776F44DC-2654-4D4D-824B-6AE37E31C40B}">
      <dgm:prSet/>
      <dgm:spPr/>
      <dgm:t>
        <a:bodyPr/>
        <a:lstStyle/>
        <a:p>
          <a:endParaRPr lang="it-IT"/>
        </a:p>
      </dgm:t>
    </dgm:pt>
    <dgm:pt modelId="{2FA1B53B-A227-419A-AAE7-3FC423C8C1A6}">
      <dgm:prSet phldrT="[Testo]" custT="1"/>
      <dgm:spPr/>
      <dgm:t>
        <a:bodyPr/>
        <a:lstStyle/>
        <a:p>
          <a:r>
            <a:rPr lang="it-IT" sz="1800" b="0" i="0" dirty="0" smtClean="0"/>
            <a:t>Deliberate use:</a:t>
          </a:r>
          <a:endParaRPr lang="it-IT" sz="1200" b="0" i="0" dirty="0" smtClean="0"/>
        </a:p>
        <a:p>
          <a:r>
            <a:rPr lang="en-US" sz="1200" b="0" i="0" dirty="0" smtClean="0"/>
            <a:t>intentional use in the work cycle</a:t>
          </a:r>
          <a:endParaRPr lang="it-IT" sz="1200" b="0" i="0" dirty="0" smtClean="0"/>
        </a:p>
        <a:p>
          <a:r>
            <a:rPr lang="en-US" sz="1200" b="0" i="0" dirty="0" smtClean="0"/>
            <a:t>of biological agents to exploit them</a:t>
          </a:r>
          <a:endParaRPr lang="it-IT" sz="1200" b="0" i="0" dirty="0" smtClean="0"/>
        </a:p>
        <a:p>
          <a:r>
            <a:rPr lang="it-IT" sz="1200" b="0" i="0" dirty="0" err="1" smtClean="0"/>
            <a:t>biological</a:t>
          </a:r>
          <a:r>
            <a:rPr lang="it-IT" sz="1200" b="0" i="0" dirty="0" smtClean="0"/>
            <a:t> </a:t>
          </a:r>
          <a:r>
            <a:rPr lang="it-IT" sz="1200" b="0" i="0" dirty="0" err="1" smtClean="0"/>
            <a:t>properties</a:t>
          </a:r>
          <a:endParaRPr lang="it-IT" sz="1200" dirty="0"/>
        </a:p>
      </dgm:t>
    </dgm:pt>
    <dgm:pt modelId="{745E9033-5D95-4128-8470-3409605462EA}" type="parTrans" cxnId="{E99F14BA-397B-4A00-B464-12920CCA1830}">
      <dgm:prSet/>
      <dgm:spPr/>
      <dgm:t>
        <a:bodyPr/>
        <a:lstStyle/>
        <a:p>
          <a:endParaRPr lang="it-IT"/>
        </a:p>
      </dgm:t>
    </dgm:pt>
    <dgm:pt modelId="{A2575160-06E2-4F58-B5DC-A7A9AD1E8D83}" type="sibTrans" cxnId="{E99F14BA-397B-4A00-B464-12920CCA1830}">
      <dgm:prSet/>
      <dgm:spPr/>
      <dgm:t>
        <a:bodyPr/>
        <a:lstStyle/>
        <a:p>
          <a:endParaRPr lang="it-IT"/>
        </a:p>
      </dgm:t>
    </dgm:pt>
    <dgm:pt modelId="{EE89A793-1E61-4805-A392-C806E43EACC1}" type="pres">
      <dgm:prSet presAssocID="{6D56975B-DB0F-4D8D-8A59-ADB09C54E70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B852BC1B-5D7C-49CA-95FD-D09C99336AC0}" type="pres">
      <dgm:prSet presAssocID="{EFFDC7CA-654F-4AAE-BE0D-E4CB94F5F179}" presName="hierRoot1" presStyleCnt="0">
        <dgm:presLayoutVars>
          <dgm:hierBranch val="init"/>
        </dgm:presLayoutVars>
      </dgm:prSet>
      <dgm:spPr/>
    </dgm:pt>
    <dgm:pt modelId="{7E2EC9D5-796F-42C6-8DC3-05BE73F0423C}" type="pres">
      <dgm:prSet presAssocID="{EFFDC7CA-654F-4AAE-BE0D-E4CB94F5F179}" presName="rootComposite1" presStyleCnt="0"/>
      <dgm:spPr/>
    </dgm:pt>
    <dgm:pt modelId="{357FED7F-892E-49F9-AC82-AEBE9F16DE0F}" type="pres">
      <dgm:prSet presAssocID="{EFFDC7CA-654F-4AAE-BE0D-E4CB94F5F179}" presName="rootText1" presStyleLbl="node0" presStyleIdx="0" presStyleCnt="1" custScaleX="12432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27E509A2-8070-4DB4-9E49-CAB0C8020F1A}" type="pres">
      <dgm:prSet presAssocID="{EFFDC7CA-654F-4AAE-BE0D-E4CB94F5F179}" presName="rootConnector1" presStyleLbl="node1" presStyleIdx="0" presStyleCnt="0"/>
      <dgm:spPr/>
      <dgm:t>
        <a:bodyPr/>
        <a:lstStyle/>
        <a:p>
          <a:endParaRPr lang="it-IT"/>
        </a:p>
      </dgm:t>
    </dgm:pt>
    <dgm:pt modelId="{A43A623D-DDA5-4CF4-9197-9FEB261C484F}" type="pres">
      <dgm:prSet presAssocID="{EFFDC7CA-654F-4AAE-BE0D-E4CB94F5F179}" presName="hierChild2" presStyleCnt="0"/>
      <dgm:spPr/>
    </dgm:pt>
    <dgm:pt modelId="{A64620FF-3847-4BD5-98B3-D2D08D29B20B}" type="pres">
      <dgm:prSet presAssocID="{DA49F1FF-50BE-48B6-8CD4-2CF5E7F23363}" presName="Name37" presStyleLbl="parChTrans1D2" presStyleIdx="0" presStyleCnt="2"/>
      <dgm:spPr/>
      <dgm:t>
        <a:bodyPr/>
        <a:lstStyle/>
        <a:p>
          <a:endParaRPr lang="it-IT"/>
        </a:p>
      </dgm:t>
    </dgm:pt>
    <dgm:pt modelId="{A2532C5B-1BAB-4565-ACD0-13CFF7A17AFE}" type="pres">
      <dgm:prSet presAssocID="{147DB60D-6162-4A59-B717-1AFC366B3A4D}" presName="hierRoot2" presStyleCnt="0">
        <dgm:presLayoutVars>
          <dgm:hierBranch val="init"/>
        </dgm:presLayoutVars>
      </dgm:prSet>
      <dgm:spPr/>
    </dgm:pt>
    <dgm:pt modelId="{41C9BDAF-DBCE-452F-B039-3A725D6D9B73}" type="pres">
      <dgm:prSet presAssocID="{147DB60D-6162-4A59-B717-1AFC366B3A4D}" presName="rootComposite" presStyleCnt="0"/>
      <dgm:spPr/>
    </dgm:pt>
    <dgm:pt modelId="{98B479EE-C332-439C-9A71-F86DFD73C135}" type="pres">
      <dgm:prSet presAssocID="{147DB60D-6162-4A59-B717-1AFC366B3A4D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9B41C338-00F9-4022-82B3-2791F4917F9C}" type="pres">
      <dgm:prSet presAssocID="{147DB60D-6162-4A59-B717-1AFC366B3A4D}" presName="rootConnector" presStyleLbl="node2" presStyleIdx="0" presStyleCnt="2"/>
      <dgm:spPr/>
      <dgm:t>
        <a:bodyPr/>
        <a:lstStyle/>
        <a:p>
          <a:endParaRPr lang="it-IT"/>
        </a:p>
      </dgm:t>
    </dgm:pt>
    <dgm:pt modelId="{E83055B0-79C5-408A-AA2E-193CDF1159AC}" type="pres">
      <dgm:prSet presAssocID="{147DB60D-6162-4A59-B717-1AFC366B3A4D}" presName="hierChild4" presStyleCnt="0"/>
      <dgm:spPr/>
    </dgm:pt>
    <dgm:pt modelId="{E31553B7-7766-47F1-A16A-4EF85615572B}" type="pres">
      <dgm:prSet presAssocID="{147DB60D-6162-4A59-B717-1AFC366B3A4D}" presName="hierChild5" presStyleCnt="0"/>
      <dgm:spPr/>
    </dgm:pt>
    <dgm:pt modelId="{B0F257C6-4EA7-4A15-9197-8AD950FE6A28}" type="pres">
      <dgm:prSet presAssocID="{745E9033-5D95-4128-8470-3409605462EA}" presName="Name37" presStyleLbl="parChTrans1D2" presStyleIdx="1" presStyleCnt="2"/>
      <dgm:spPr/>
      <dgm:t>
        <a:bodyPr/>
        <a:lstStyle/>
        <a:p>
          <a:endParaRPr lang="it-IT"/>
        </a:p>
      </dgm:t>
    </dgm:pt>
    <dgm:pt modelId="{B88337CE-BBDB-410C-83DE-2076A611A46F}" type="pres">
      <dgm:prSet presAssocID="{2FA1B53B-A227-419A-AAE7-3FC423C8C1A6}" presName="hierRoot2" presStyleCnt="0">
        <dgm:presLayoutVars>
          <dgm:hierBranch val="init"/>
        </dgm:presLayoutVars>
      </dgm:prSet>
      <dgm:spPr/>
    </dgm:pt>
    <dgm:pt modelId="{001FFC10-A57A-4AD6-8E98-E284B0B6BC06}" type="pres">
      <dgm:prSet presAssocID="{2FA1B53B-A227-419A-AAE7-3FC423C8C1A6}" presName="rootComposite" presStyleCnt="0"/>
      <dgm:spPr/>
    </dgm:pt>
    <dgm:pt modelId="{C6C3F8B7-141B-4CCD-B20B-0BF878CF4A72}" type="pres">
      <dgm:prSet presAssocID="{2FA1B53B-A227-419A-AAE7-3FC423C8C1A6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9FAAEBB5-36BA-41DD-904B-0E5211C4FDD4}" type="pres">
      <dgm:prSet presAssocID="{2FA1B53B-A227-419A-AAE7-3FC423C8C1A6}" presName="rootConnector" presStyleLbl="node2" presStyleIdx="1" presStyleCnt="2"/>
      <dgm:spPr/>
      <dgm:t>
        <a:bodyPr/>
        <a:lstStyle/>
        <a:p>
          <a:endParaRPr lang="it-IT"/>
        </a:p>
      </dgm:t>
    </dgm:pt>
    <dgm:pt modelId="{463C9DCC-DFF1-4C38-8317-432F431E1DFB}" type="pres">
      <dgm:prSet presAssocID="{2FA1B53B-A227-419A-AAE7-3FC423C8C1A6}" presName="hierChild4" presStyleCnt="0"/>
      <dgm:spPr/>
    </dgm:pt>
    <dgm:pt modelId="{7D0911E1-5F4B-4581-AC98-238C9C92E3DE}" type="pres">
      <dgm:prSet presAssocID="{2FA1B53B-A227-419A-AAE7-3FC423C8C1A6}" presName="hierChild5" presStyleCnt="0"/>
      <dgm:spPr/>
    </dgm:pt>
    <dgm:pt modelId="{3245A1F2-E3B9-43A1-BB95-F42584DF9F71}" type="pres">
      <dgm:prSet presAssocID="{EFFDC7CA-654F-4AAE-BE0D-E4CB94F5F179}" presName="hierChild3" presStyleCnt="0"/>
      <dgm:spPr/>
    </dgm:pt>
  </dgm:ptLst>
  <dgm:cxnLst>
    <dgm:cxn modelId="{0E736672-596F-4BA1-8F87-1EB5D17C5247}" type="presOf" srcId="{EFFDC7CA-654F-4AAE-BE0D-E4CB94F5F179}" destId="{27E509A2-8070-4DB4-9E49-CAB0C8020F1A}" srcOrd="1" destOrd="0" presId="urn:microsoft.com/office/officeart/2005/8/layout/orgChart1"/>
    <dgm:cxn modelId="{776F44DC-2654-4D4D-824B-6AE37E31C40B}" srcId="{EFFDC7CA-654F-4AAE-BE0D-E4CB94F5F179}" destId="{147DB60D-6162-4A59-B717-1AFC366B3A4D}" srcOrd="0" destOrd="0" parTransId="{DA49F1FF-50BE-48B6-8CD4-2CF5E7F23363}" sibTransId="{FF87F1F9-DAAA-4264-961F-AB7EF5C2D9AD}"/>
    <dgm:cxn modelId="{3AC4ADFA-E719-4966-A7E2-55352B76F506}" type="presOf" srcId="{745E9033-5D95-4128-8470-3409605462EA}" destId="{B0F257C6-4EA7-4A15-9197-8AD950FE6A28}" srcOrd="0" destOrd="0" presId="urn:microsoft.com/office/officeart/2005/8/layout/orgChart1"/>
    <dgm:cxn modelId="{7BC3B05D-6CB2-4017-895D-391C55B6F105}" type="presOf" srcId="{2FA1B53B-A227-419A-AAE7-3FC423C8C1A6}" destId="{C6C3F8B7-141B-4CCD-B20B-0BF878CF4A72}" srcOrd="0" destOrd="0" presId="urn:microsoft.com/office/officeart/2005/8/layout/orgChart1"/>
    <dgm:cxn modelId="{AC3CF585-2C7A-4EDB-A625-70E782F71356}" type="presOf" srcId="{6D56975B-DB0F-4D8D-8A59-ADB09C54E70F}" destId="{EE89A793-1E61-4805-A392-C806E43EACC1}" srcOrd="0" destOrd="0" presId="urn:microsoft.com/office/officeart/2005/8/layout/orgChart1"/>
    <dgm:cxn modelId="{DD083F1C-A386-4AF9-AA97-3BBF942641E0}" type="presOf" srcId="{147DB60D-6162-4A59-B717-1AFC366B3A4D}" destId="{9B41C338-00F9-4022-82B3-2791F4917F9C}" srcOrd="1" destOrd="0" presId="urn:microsoft.com/office/officeart/2005/8/layout/orgChart1"/>
    <dgm:cxn modelId="{2E3CCA21-BF4A-42C8-9094-F550ABA2F518}" type="presOf" srcId="{DA49F1FF-50BE-48B6-8CD4-2CF5E7F23363}" destId="{A64620FF-3847-4BD5-98B3-D2D08D29B20B}" srcOrd="0" destOrd="0" presId="urn:microsoft.com/office/officeart/2005/8/layout/orgChart1"/>
    <dgm:cxn modelId="{764FB20E-7C5C-4052-BDAF-095E45782BF0}" type="presOf" srcId="{147DB60D-6162-4A59-B717-1AFC366B3A4D}" destId="{98B479EE-C332-439C-9A71-F86DFD73C135}" srcOrd="0" destOrd="0" presId="urn:microsoft.com/office/officeart/2005/8/layout/orgChart1"/>
    <dgm:cxn modelId="{B906ACE4-2FEE-4B3F-A66D-005AD734E3DF}" type="presOf" srcId="{EFFDC7CA-654F-4AAE-BE0D-E4CB94F5F179}" destId="{357FED7F-892E-49F9-AC82-AEBE9F16DE0F}" srcOrd="0" destOrd="0" presId="urn:microsoft.com/office/officeart/2005/8/layout/orgChart1"/>
    <dgm:cxn modelId="{FEE1315B-8E0D-4DEB-836C-14FF3551D23F}" srcId="{6D56975B-DB0F-4D8D-8A59-ADB09C54E70F}" destId="{EFFDC7CA-654F-4AAE-BE0D-E4CB94F5F179}" srcOrd="0" destOrd="0" parTransId="{17E5CD13-94D2-4131-A7D5-6C389D4CBB2A}" sibTransId="{BF1DED28-2086-4A70-AD6F-9F358045CA01}"/>
    <dgm:cxn modelId="{01FAFAB1-D11E-4810-860E-F2EEECAE965C}" type="presOf" srcId="{2FA1B53B-A227-419A-AAE7-3FC423C8C1A6}" destId="{9FAAEBB5-36BA-41DD-904B-0E5211C4FDD4}" srcOrd="1" destOrd="0" presId="urn:microsoft.com/office/officeart/2005/8/layout/orgChart1"/>
    <dgm:cxn modelId="{E99F14BA-397B-4A00-B464-12920CCA1830}" srcId="{EFFDC7CA-654F-4AAE-BE0D-E4CB94F5F179}" destId="{2FA1B53B-A227-419A-AAE7-3FC423C8C1A6}" srcOrd="1" destOrd="0" parTransId="{745E9033-5D95-4128-8470-3409605462EA}" sibTransId="{A2575160-06E2-4F58-B5DC-A7A9AD1E8D83}"/>
    <dgm:cxn modelId="{CB9FCDC9-8F3C-49BE-82D5-BC9836E60226}" type="presParOf" srcId="{EE89A793-1E61-4805-A392-C806E43EACC1}" destId="{B852BC1B-5D7C-49CA-95FD-D09C99336AC0}" srcOrd="0" destOrd="0" presId="urn:microsoft.com/office/officeart/2005/8/layout/orgChart1"/>
    <dgm:cxn modelId="{8F5064A4-AA68-4658-B993-A978CA84DB8B}" type="presParOf" srcId="{B852BC1B-5D7C-49CA-95FD-D09C99336AC0}" destId="{7E2EC9D5-796F-42C6-8DC3-05BE73F0423C}" srcOrd="0" destOrd="0" presId="urn:microsoft.com/office/officeart/2005/8/layout/orgChart1"/>
    <dgm:cxn modelId="{44324B55-179C-449F-B153-E21D5E3ED86D}" type="presParOf" srcId="{7E2EC9D5-796F-42C6-8DC3-05BE73F0423C}" destId="{357FED7F-892E-49F9-AC82-AEBE9F16DE0F}" srcOrd="0" destOrd="0" presId="urn:microsoft.com/office/officeart/2005/8/layout/orgChart1"/>
    <dgm:cxn modelId="{9A75DC1C-0B23-48F8-8131-E985AA25A650}" type="presParOf" srcId="{7E2EC9D5-796F-42C6-8DC3-05BE73F0423C}" destId="{27E509A2-8070-4DB4-9E49-CAB0C8020F1A}" srcOrd="1" destOrd="0" presId="urn:microsoft.com/office/officeart/2005/8/layout/orgChart1"/>
    <dgm:cxn modelId="{D4738D21-57C8-470D-9044-A5E81736549E}" type="presParOf" srcId="{B852BC1B-5D7C-49CA-95FD-D09C99336AC0}" destId="{A43A623D-DDA5-4CF4-9197-9FEB261C484F}" srcOrd="1" destOrd="0" presId="urn:microsoft.com/office/officeart/2005/8/layout/orgChart1"/>
    <dgm:cxn modelId="{6389C8DC-480E-4B8A-95AE-3AC4F1C5F4EF}" type="presParOf" srcId="{A43A623D-DDA5-4CF4-9197-9FEB261C484F}" destId="{A64620FF-3847-4BD5-98B3-D2D08D29B20B}" srcOrd="0" destOrd="0" presId="urn:microsoft.com/office/officeart/2005/8/layout/orgChart1"/>
    <dgm:cxn modelId="{B728C902-4D44-49F8-B128-3DAD4091E820}" type="presParOf" srcId="{A43A623D-DDA5-4CF4-9197-9FEB261C484F}" destId="{A2532C5B-1BAB-4565-ACD0-13CFF7A17AFE}" srcOrd="1" destOrd="0" presId="urn:microsoft.com/office/officeart/2005/8/layout/orgChart1"/>
    <dgm:cxn modelId="{903B15A5-251B-4316-97D9-7EC18873051C}" type="presParOf" srcId="{A2532C5B-1BAB-4565-ACD0-13CFF7A17AFE}" destId="{41C9BDAF-DBCE-452F-B039-3A725D6D9B73}" srcOrd="0" destOrd="0" presId="urn:microsoft.com/office/officeart/2005/8/layout/orgChart1"/>
    <dgm:cxn modelId="{962B7796-4DF4-4448-9704-0887C430611E}" type="presParOf" srcId="{41C9BDAF-DBCE-452F-B039-3A725D6D9B73}" destId="{98B479EE-C332-439C-9A71-F86DFD73C135}" srcOrd="0" destOrd="0" presId="urn:microsoft.com/office/officeart/2005/8/layout/orgChart1"/>
    <dgm:cxn modelId="{A0C71907-8AA8-4006-9CBE-5C7BDAFAF7DF}" type="presParOf" srcId="{41C9BDAF-DBCE-452F-B039-3A725D6D9B73}" destId="{9B41C338-00F9-4022-82B3-2791F4917F9C}" srcOrd="1" destOrd="0" presId="urn:microsoft.com/office/officeart/2005/8/layout/orgChart1"/>
    <dgm:cxn modelId="{E74EE441-87D9-41F6-8245-C5D46A893945}" type="presParOf" srcId="{A2532C5B-1BAB-4565-ACD0-13CFF7A17AFE}" destId="{E83055B0-79C5-408A-AA2E-193CDF1159AC}" srcOrd="1" destOrd="0" presId="urn:microsoft.com/office/officeart/2005/8/layout/orgChart1"/>
    <dgm:cxn modelId="{74D7C96F-4B18-4075-A9DC-01D271BB0407}" type="presParOf" srcId="{A2532C5B-1BAB-4565-ACD0-13CFF7A17AFE}" destId="{E31553B7-7766-47F1-A16A-4EF85615572B}" srcOrd="2" destOrd="0" presId="urn:microsoft.com/office/officeart/2005/8/layout/orgChart1"/>
    <dgm:cxn modelId="{B2514837-3D35-41A3-A739-940B8B74F6C1}" type="presParOf" srcId="{A43A623D-DDA5-4CF4-9197-9FEB261C484F}" destId="{B0F257C6-4EA7-4A15-9197-8AD950FE6A28}" srcOrd="2" destOrd="0" presId="urn:microsoft.com/office/officeart/2005/8/layout/orgChart1"/>
    <dgm:cxn modelId="{DEF076EE-21C9-41E5-8FCB-C89867C12F9B}" type="presParOf" srcId="{A43A623D-DDA5-4CF4-9197-9FEB261C484F}" destId="{B88337CE-BBDB-410C-83DE-2076A611A46F}" srcOrd="3" destOrd="0" presId="urn:microsoft.com/office/officeart/2005/8/layout/orgChart1"/>
    <dgm:cxn modelId="{B7FD3846-9CFF-43EA-885A-B9B93DF76471}" type="presParOf" srcId="{B88337CE-BBDB-410C-83DE-2076A611A46F}" destId="{001FFC10-A57A-4AD6-8E98-E284B0B6BC06}" srcOrd="0" destOrd="0" presId="urn:microsoft.com/office/officeart/2005/8/layout/orgChart1"/>
    <dgm:cxn modelId="{E56AFD9D-9764-4F60-8819-D2938AE0727A}" type="presParOf" srcId="{001FFC10-A57A-4AD6-8E98-E284B0B6BC06}" destId="{C6C3F8B7-141B-4CCD-B20B-0BF878CF4A72}" srcOrd="0" destOrd="0" presId="urn:microsoft.com/office/officeart/2005/8/layout/orgChart1"/>
    <dgm:cxn modelId="{DB6D9A49-63B7-4560-A84D-030A0B156C48}" type="presParOf" srcId="{001FFC10-A57A-4AD6-8E98-E284B0B6BC06}" destId="{9FAAEBB5-36BA-41DD-904B-0E5211C4FDD4}" srcOrd="1" destOrd="0" presId="urn:microsoft.com/office/officeart/2005/8/layout/orgChart1"/>
    <dgm:cxn modelId="{88B11CBF-D668-405F-8824-BD3A8D08EBAE}" type="presParOf" srcId="{B88337CE-BBDB-410C-83DE-2076A611A46F}" destId="{463C9DCC-DFF1-4C38-8317-432F431E1DFB}" srcOrd="1" destOrd="0" presId="urn:microsoft.com/office/officeart/2005/8/layout/orgChart1"/>
    <dgm:cxn modelId="{6C57174C-7CAD-4A75-88A1-D9FCD1BC1F85}" type="presParOf" srcId="{B88337CE-BBDB-410C-83DE-2076A611A46F}" destId="{7D0911E1-5F4B-4581-AC98-238C9C92E3DE}" srcOrd="2" destOrd="0" presId="urn:microsoft.com/office/officeart/2005/8/layout/orgChart1"/>
    <dgm:cxn modelId="{9CFEB3E2-EC4F-47FF-9E5A-8203777454C5}" type="presParOf" srcId="{B852BC1B-5D7C-49CA-95FD-D09C99336AC0}" destId="{3245A1F2-E3B9-43A1-BB95-F42584DF9F7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600512-F20B-46F3-8AA9-BB499E6D1C6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E18D730-C6DB-4C94-96ED-176FD62EE56E}">
      <dgm:prSet phldrT="[Testo]"/>
      <dgm:spPr>
        <a:solidFill>
          <a:schemeClr val="accent2"/>
        </a:solidFill>
      </dgm:spPr>
      <dgm:t>
        <a:bodyPr/>
        <a:lstStyle/>
        <a:p>
          <a:r>
            <a:rPr lang="it-IT" dirty="0" smtClean="0"/>
            <a:t>6 A. </a:t>
          </a:r>
          <a:r>
            <a:rPr lang="it-IT" dirty="0" err="1" smtClean="0"/>
            <a:t>coltures</a:t>
          </a:r>
          <a:r>
            <a:rPr lang="it-IT" dirty="0" smtClean="0"/>
            <a:t> in PDA</a:t>
          </a:r>
          <a:endParaRPr lang="it-IT" dirty="0"/>
        </a:p>
      </dgm:t>
    </dgm:pt>
    <dgm:pt modelId="{8412CC59-4808-4587-BADE-1B046855ECB9}" type="parTrans" cxnId="{B08BBDED-A43D-43DA-82D3-7775A0BDF096}">
      <dgm:prSet/>
      <dgm:spPr/>
      <dgm:t>
        <a:bodyPr/>
        <a:lstStyle/>
        <a:p>
          <a:endParaRPr lang="it-IT"/>
        </a:p>
      </dgm:t>
    </dgm:pt>
    <dgm:pt modelId="{0C54375C-DC96-4F7F-B411-29EEB5FE713B}" type="sibTrans" cxnId="{B08BBDED-A43D-43DA-82D3-7775A0BDF096}">
      <dgm:prSet/>
      <dgm:spPr/>
      <dgm:t>
        <a:bodyPr/>
        <a:lstStyle/>
        <a:p>
          <a:endParaRPr lang="it-IT"/>
        </a:p>
      </dgm:t>
    </dgm:pt>
    <dgm:pt modelId="{95C7F1F9-6C61-47E5-BC43-847FD2D89B70}">
      <dgm:prSet phldrT="[Testo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dirty="0" smtClean="0"/>
            <a:t>2</a:t>
          </a:r>
        </a:p>
        <a:p>
          <a:r>
            <a:rPr lang="it-IT" dirty="0" err="1" smtClean="0"/>
            <a:t>Aspergillus</a:t>
          </a:r>
          <a:r>
            <a:rPr lang="it-IT" dirty="0" smtClean="0"/>
            <a:t> Niger</a:t>
          </a:r>
          <a:endParaRPr lang="it-IT" dirty="0"/>
        </a:p>
      </dgm:t>
    </dgm:pt>
    <dgm:pt modelId="{0FAC150F-22CD-4733-8FEA-ABB6D6CB6FFB}" type="parTrans" cxnId="{9F10F92A-2C55-4715-B35D-D6671C23ECBE}">
      <dgm:prSet/>
      <dgm:spPr/>
      <dgm:t>
        <a:bodyPr/>
        <a:lstStyle/>
        <a:p>
          <a:endParaRPr lang="it-IT"/>
        </a:p>
      </dgm:t>
    </dgm:pt>
    <dgm:pt modelId="{C1C4E1B0-6AC6-4522-A46C-12889D84D5A0}" type="sibTrans" cxnId="{9F10F92A-2C55-4715-B35D-D6671C23ECBE}">
      <dgm:prSet/>
      <dgm:spPr/>
      <dgm:t>
        <a:bodyPr/>
        <a:lstStyle/>
        <a:p>
          <a:endParaRPr lang="it-IT"/>
        </a:p>
      </dgm:t>
    </dgm:pt>
    <dgm:pt modelId="{C32AD4AE-63D7-4460-BCEA-33DCDBD80A8A}">
      <dgm:prSet phldrT="[Testo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it-IT" dirty="0" smtClean="0"/>
            <a:t>2</a:t>
          </a:r>
        </a:p>
        <a:p>
          <a:r>
            <a:rPr lang="it-IT" dirty="0" err="1" smtClean="0"/>
            <a:t>Aspergillus</a:t>
          </a:r>
          <a:r>
            <a:rPr lang="it-IT" dirty="0" smtClean="0"/>
            <a:t> </a:t>
          </a:r>
          <a:r>
            <a:rPr lang="it-IT" dirty="0" err="1" smtClean="0"/>
            <a:t>Flavus</a:t>
          </a:r>
          <a:endParaRPr lang="it-IT" dirty="0"/>
        </a:p>
      </dgm:t>
    </dgm:pt>
    <dgm:pt modelId="{42ED084E-AB28-4DEE-B4C4-EFF6A78D4BAA}" type="parTrans" cxnId="{46E4F57F-F7BF-4C57-A6C5-3B0ACC1837BC}">
      <dgm:prSet/>
      <dgm:spPr/>
      <dgm:t>
        <a:bodyPr/>
        <a:lstStyle/>
        <a:p>
          <a:endParaRPr lang="it-IT"/>
        </a:p>
      </dgm:t>
    </dgm:pt>
    <dgm:pt modelId="{0E0F715F-B0AD-49F1-8D39-D7ECB661B1E5}" type="sibTrans" cxnId="{46E4F57F-F7BF-4C57-A6C5-3B0ACC1837BC}">
      <dgm:prSet/>
      <dgm:spPr/>
      <dgm:t>
        <a:bodyPr/>
        <a:lstStyle/>
        <a:p>
          <a:endParaRPr lang="it-IT"/>
        </a:p>
      </dgm:t>
    </dgm:pt>
    <dgm:pt modelId="{A99ECCFA-3DDF-48F5-83A4-D65EAD1255E4}">
      <dgm:prSet phldrT="[Testo]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it-IT" dirty="0" smtClean="0"/>
            <a:t>2</a:t>
          </a:r>
        </a:p>
        <a:p>
          <a:r>
            <a:rPr lang="it-IT" dirty="0" err="1" smtClean="0"/>
            <a:t>Aspergillus</a:t>
          </a:r>
          <a:r>
            <a:rPr lang="it-IT" dirty="0" smtClean="0"/>
            <a:t> </a:t>
          </a:r>
          <a:r>
            <a:rPr lang="it-IT" dirty="0" err="1" smtClean="0"/>
            <a:t>Fumigatus</a:t>
          </a:r>
          <a:endParaRPr lang="it-IT" dirty="0"/>
        </a:p>
      </dgm:t>
    </dgm:pt>
    <dgm:pt modelId="{E5C62F79-6B07-4979-9E3C-67F409B967E7}" type="parTrans" cxnId="{17A63B3F-C83D-4916-8BC2-9008D8B24356}">
      <dgm:prSet/>
      <dgm:spPr/>
      <dgm:t>
        <a:bodyPr/>
        <a:lstStyle/>
        <a:p>
          <a:endParaRPr lang="it-IT"/>
        </a:p>
      </dgm:t>
    </dgm:pt>
    <dgm:pt modelId="{957F1A99-942D-4F98-890E-162E00568EC4}" type="sibTrans" cxnId="{17A63B3F-C83D-4916-8BC2-9008D8B24356}">
      <dgm:prSet/>
      <dgm:spPr/>
      <dgm:t>
        <a:bodyPr/>
        <a:lstStyle/>
        <a:p>
          <a:endParaRPr lang="it-IT"/>
        </a:p>
      </dgm:t>
    </dgm:pt>
    <dgm:pt modelId="{F9146AB9-2ABF-482D-B66B-1500ABB3AE0B}" type="pres">
      <dgm:prSet presAssocID="{F1600512-F20B-46F3-8AA9-BB499E6D1C6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9DC0BCBC-E50F-4118-B858-B6A50814F3B4}" type="pres">
      <dgm:prSet presAssocID="{1E18D730-C6DB-4C94-96ED-176FD62EE56E}" presName="hierRoot1" presStyleCnt="0">
        <dgm:presLayoutVars>
          <dgm:hierBranch val="init"/>
        </dgm:presLayoutVars>
      </dgm:prSet>
      <dgm:spPr/>
    </dgm:pt>
    <dgm:pt modelId="{A41E13B5-F0D5-434E-928C-C3913698AA8C}" type="pres">
      <dgm:prSet presAssocID="{1E18D730-C6DB-4C94-96ED-176FD62EE56E}" presName="rootComposite1" presStyleCnt="0"/>
      <dgm:spPr/>
    </dgm:pt>
    <dgm:pt modelId="{B5FC7A67-8CF4-4CA5-AA29-C1F78AC0042E}" type="pres">
      <dgm:prSet presAssocID="{1E18D730-C6DB-4C94-96ED-176FD62EE56E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B5D26CA0-81CE-4E5B-B1DF-19D177918F8E}" type="pres">
      <dgm:prSet presAssocID="{1E18D730-C6DB-4C94-96ED-176FD62EE56E}" presName="rootConnector1" presStyleLbl="node1" presStyleIdx="0" presStyleCnt="0"/>
      <dgm:spPr/>
      <dgm:t>
        <a:bodyPr/>
        <a:lstStyle/>
        <a:p>
          <a:endParaRPr lang="it-IT"/>
        </a:p>
      </dgm:t>
    </dgm:pt>
    <dgm:pt modelId="{D1ADC79A-1F4D-42D4-99FD-FEA5F7BCF6F6}" type="pres">
      <dgm:prSet presAssocID="{1E18D730-C6DB-4C94-96ED-176FD62EE56E}" presName="hierChild2" presStyleCnt="0"/>
      <dgm:spPr/>
    </dgm:pt>
    <dgm:pt modelId="{8936E8EE-B124-48CF-9B15-FEA4CFBE6140}" type="pres">
      <dgm:prSet presAssocID="{0FAC150F-22CD-4733-8FEA-ABB6D6CB6FFB}" presName="Name37" presStyleLbl="parChTrans1D2" presStyleIdx="0" presStyleCnt="3"/>
      <dgm:spPr/>
      <dgm:t>
        <a:bodyPr/>
        <a:lstStyle/>
        <a:p>
          <a:endParaRPr lang="it-IT"/>
        </a:p>
      </dgm:t>
    </dgm:pt>
    <dgm:pt modelId="{958355AD-0772-48D9-A235-08B393A64C38}" type="pres">
      <dgm:prSet presAssocID="{95C7F1F9-6C61-47E5-BC43-847FD2D89B70}" presName="hierRoot2" presStyleCnt="0">
        <dgm:presLayoutVars>
          <dgm:hierBranch val="init"/>
        </dgm:presLayoutVars>
      </dgm:prSet>
      <dgm:spPr/>
    </dgm:pt>
    <dgm:pt modelId="{BAFAF24C-19D6-4981-B2AE-EE2DF7CEE379}" type="pres">
      <dgm:prSet presAssocID="{95C7F1F9-6C61-47E5-BC43-847FD2D89B70}" presName="rootComposite" presStyleCnt="0"/>
      <dgm:spPr/>
    </dgm:pt>
    <dgm:pt modelId="{C98592F7-8653-4A8A-9A59-EA4C25639408}" type="pres">
      <dgm:prSet presAssocID="{95C7F1F9-6C61-47E5-BC43-847FD2D89B70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95DB10C8-C901-45A4-9143-F8730D26BA8A}" type="pres">
      <dgm:prSet presAssocID="{95C7F1F9-6C61-47E5-BC43-847FD2D89B70}" presName="rootConnector" presStyleLbl="node2" presStyleIdx="0" presStyleCnt="3"/>
      <dgm:spPr/>
      <dgm:t>
        <a:bodyPr/>
        <a:lstStyle/>
        <a:p>
          <a:endParaRPr lang="it-IT"/>
        </a:p>
      </dgm:t>
    </dgm:pt>
    <dgm:pt modelId="{72B18148-C0EA-4362-826A-B3D9EB22E96E}" type="pres">
      <dgm:prSet presAssocID="{95C7F1F9-6C61-47E5-BC43-847FD2D89B70}" presName="hierChild4" presStyleCnt="0"/>
      <dgm:spPr/>
    </dgm:pt>
    <dgm:pt modelId="{FAF442D5-950A-4F28-83BE-53063932F9CD}" type="pres">
      <dgm:prSet presAssocID="{95C7F1F9-6C61-47E5-BC43-847FD2D89B70}" presName="hierChild5" presStyleCnt="0"/>
      <dgm:spPr/>
    </dgm:pt>
    <dgm:pt modelId="{01F9AEB8-A5AA-4F93-B7AC-EE068B69AA10}" type="pres">
      <dgm:prSet presAssocID="{42ED084E-AB28-4DEE-B4C4-EFF6A78D4BAA}" presName="Name37" presStyleLbl="parChTrans1D2" presStyleIdx="1" presStyleCnt="3"/>
      <dgm:spPr/>
      <dgm:t>
        <a:bodyPr/>
        <a:lstStyle/>
        <a:p>
          <a:endParaRPr lang="it-IT"/>
        </a:p>
      </dgm:t>
    </dgm:pt>
    <dgm:pt modelId="{0FC6D376-2C97-4F2C-9B4D-EFFBB4AB08F4}" type="pres">
      <dgm:prSet presAssocID="{C32AD4AE-63D7-4460-BCEA-33DCDBD80A8A}" presName="hierRoot2" presStyleCnt="0">
        <dgm:presLayoutVars>
          <dgm:hierBranch val="init"/>
        </dgm:presLayoutVars>
      </dgm:prSet>
      <dgm:spPr/>
    </dgm:pt>
    <dgm:pt modelId="{3526E8D9-6088-4AC1-9FF5-50FF2599BC4E}" type="pres">
      <dgm:prSet presAssocID="{C32AD4AE-63D7-4460-BCEA-33DCDBD80A8A}" presName="rootComposite" presStyleCnt="0"/>
      <dgm:spPr/>
    </dgm:pt>
    <dgm:pt modelId="{A182C961-4023-41E7-AA38-B4BE93077E98}" type="pres">
      <dgm:prSet presAssocID="{C32AD4AE-63D7-4460-BCEA-33DCDBD80A8A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BFC1918D-4910-4E33-86A2-E8E3BA921F09}" type="pres">
      <dgm:prSet presAssocID="{C32AD4AE-63D7-4460-BCEA-33DCDBD80A8A}" presName="rootConnector" presStyleLbl="node2" presStyleIdx="1" presStyleCnt="3"/>
      <dgm:spPr/>
      <dgm:t>
        <a:bodyPr/>
        <a:lstStyle/>
        <a:p>
          <a:endParaRPr lang="it-IT"/>
        </a:p>
      </dgm:t>
    </dgm:pt>
    <dgm:pt modelId="{31E6DB8B-699C-44C0-98C3-E016810F603C}" type="pres">
      <dgm:prSet presAssocID="{C32AD4AE-63D7-4460-BCEA-33DCDBD80A8A}" presName="hierChild4" presStyleCnt="0"/>
      <dgm:spPr/>
    </dgm:pt>
    <dgm:pt modelId="{0E78E1E0-0722-4921-9B0C-BB33EE8A8D1B}" type="pres">
      <dgm:prSet presAssocID="{C32AD4AE-63D7-4460-BCEA-33DCDBD80A8A}" presName="hierChild5" presStyleCnt="0"/>
      <dgm:spPr/>
    </dgm:pt>
    <dgm:pt modelId="{015AF2DC-6BFD-4AB1-A616-5912DC8F176C}" type="pres">
      <dgm:prSet presAssocID="{E5C62F79-6B07-4979-9E3C-67F409B967E7}" presName="Name37" presStyleLbl="parChTrans1D2" presStyleIdx="2" presStyleCnt="3"/>
      <dgm:spPr/>
      <dgm:t>
        <a:bodyPr/>
        <a:lstStyle/>
        <a:p>
          <a:endParaRPr lang="it-IT"/>
        </a:p>
      </dgm:t>
    </dgm:pt>
    <dgm:pt modelId="{3E73AD68-EC35-49C2-8E7B-CCB7023475A4}" type="pres">
      <dgm:prSet presAssocID="{A99ECCFA-3DDF-48F5-83A4-D65EAD1255E4}" presName="hierRoot2" presStyleCnt="0">
        <dgm:presLayoutVars>
          <dgm:hierBranch val="init"/>
        </dgm:presLayoutVars>
      </dgm:prSet>
      <dgm:spPr/>
    </dgm:pt>
    <dgm:pt modelId="{633B06B6-2D43-447F-B220-89666B71DD02}" type="pres">
      <dgm:prSet presAssocID="{A99ECCFA-3DDF-48F5-83A4-D65EAD1255E4}" presName="rootComposite" presStyleCnt="0"/>
      <dgm:spPr/>
    </dgm:pt>
    <dgm:pt modelId="{CCE0A138-44D6-44A8-A7D3-FCE1834857F9}" type="pres">
      <dgm:prSet presAssocID="{A99ECCFA-3DDF-48F5-83A4-D65EAD1255E4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E098623D-6299-4958-BC4C-E69498D51523}" type="pres">
      <dgm:prSet presAssocID="{A99ECCFA-3DDF-48F5-83A4-D65EAD1255E4}" presName="rootConnector" presStyleLbl="node2" presStyleIdx="2" presStyleCnt="3"/>
      <dgm:spPr/>
      <dgm:t>
        <a:bodyPr/>
        <a:lstStyle/>
        <a:p>
          <a:endParaRPr lang="it-IT"/>
        </a:p>
      </dgm:t>
    </dgm:pt>
    <dgm:pt modelId="{3D7BEE0A-5878-4B6C-8C23-C24759830C37}" type="pres">
      <dgm:prSet presAssocID="{A99ECCFA-3DDF-48F5-83A4-D65EAD1255E4}" presName="hierChild4" presStyleCnt="0"/>
      <dgm:spPr/>
    </dgm:pt>
    <dgm:pt modelId="{B23286E3-2F1A-4468-AC65-31473584AA1E}" type="pres">
      <dgm:prSet presAssocID="{A99ECCFA-3DDF-48F5-83A4-D65EAD1255E4}" presName="hierChild5" presStyleCnt="0"/>
      <dgm:spPr/>
    </dgm:pt>
    <dgm:pt modelId="{ED9F95A5-D541-4C31-9E05-9FD7B72C10C1}" type="pres">
      <dgm:prSet presAssocID="{1E18D730-C6DB-4C94-96ED-176FD62EE56E}" presName="hierChild3" presStyleCnt="0"/>
      <dgm:spPr/>
    </dgm:pt>
  </dgm:ptLst>
  <dgm:cxnLst>
    <dgm:cxn modelId="{46E4F57F-F7BF-4C57-A6C5-3B0ACC1837BC}" srcId="{1E18D730-C6DB-4C94-96ED-176FD62EE56E}" destId="{C32AD4AE-63D7-4460-BCEA-33DCDBD80A8A}" srcOrd="1" destOrd="0" parTransId="{42ED084E-AB28-4DEE-B4C4-EFF6A78D4BAA}" sibTransId="{0E0F715F-B0AD-49F1-8D39-D7ECB661B1E5}"/>
    <dgm:cxn modelId="{0F42A972-29B4-43F9-BDAA-8C7C69D68706}" type="presOf" srcId="{C32AD4AE-63D7-4460-BCEA-33DCDBD80A8A}" destId="{A182C961-4023-41E7-AA38-B4BE93077E98}" srcOrd="0" destOrd="0" presId="urn:microsoft.com/office/officeart/2005/8/layout/orgChart1"/>
    <dgm:cxn modelId="{05FA49E9-DE85-4448-8936-DEE048C9BA4F}" type="presOf" srcId="{1E18D730-C6DB-4C94-96ED-176FD62EE56E}" destId="{B5D26CA0-81CE-4E5B-B1DF-19D177918F8E}" srcOrd="1" destOrd="0" presId="urn:microsoft.com/office/officeart/2005/8/layout/orgChart1"/>
    <dgm:cxn modelId="{D90577F3-55CA-4E13-A128-A478468A73D0}" type="presOf" srcId="{42ED084E-AB28-4DEE-B4C4-EFF6A78D4BAA}" destId="{01F9AEB8-A5AA-4F93-B7AC-EE068B69AA10}" srcOrd="0" destOrd="0" presId="urn:microsoft.com/office/officeart/2005/8/layout/orgChart1"/>
    <dgm:cxn modelId="{96D3AB78-181F-4274-8BBA-06D19EF3A0B0}" type="presOf" srcId="{1E18D730-C6DB-4C94-96ED-176FD62EE56E}" destId="{B5FC7A67-8CF4-4CA5-AA29-C1F78AC0042E}" srcOrd="0" destOrd="0" presId="urn:microsoft.com/office/officeart/2005/8/layout/orgChart1"/>
    <dgm:cxn modelId="{9F10F92A-2C55-4715-B35D-D6671C23ECBE}" srcId="{1E18D730-C6DB-4C94-96ED-176FD62EE56E}" destId="{95C7F1F9-6C61-47E5-BC43-847FD2D89B70}" srcOrd="0" destOrd="0" parTransId="{0FAC150F-22CD-4733-8FEA-ABB6D6CB6FFB}" sibTransId="{C1C4E1B0-6AC6-4522-A46C-12889D84D5A0}"/>
    <dgm:cxn modelId="{B636473E-69A3-4348-BCB0-79B37F1AF0C6}" type="presOf" srcId="{95C7F1F9-6C61-47E5-BC43-847FD2D89B70}" destId="{95DB10C8-C901-45A4-9143-F8730D26BA8A}" srcOrd="1" destOrd="0" presId="urn:microsoft.com/office/officeart/2005/8/layout/orgChart1"/>
    <dgm:cxn modelId="{110961E8-284D-42C4-BA02-43509E4ACE76}" type="presOf" srcId="{E5C62F79-6B07-4979-9E3C-67F409B967E7}" destId="{015AF2DC-6BFD-4AB1-A616-5912DC8F176C}" srcOrd="0" destOrd="0" presId="urn:microsoft.com/office/officeart/2005/8/layout/orgChart1"/>
    <dgm:cxn modelId="{DF3CF002-6E9C-4AF6-B78D-973E5A177118}" type="presOf" srcId="{95C7F1F9-6C61-47E5-BC43-847FD2D89B70}" destId="{C98592F7-8653-4A8A-9A59-EA4C25639408}" srcOrd="0" destOrd="0" presId="urn:microsoft.com/office/officeart/2005/8/layout/orgChart1"/>
    <dgm:cxn modelId="{B08BBDED-A43D-43DA-82D3-7775A0BDF096}" srcId="{F1600512-F20B-46F3-8AA9-BB499E6D1C62}" destId="{1E18D730-C6DB-4C94-96ED-176FD62EE56E}" srcOrd="0" destOrd="0" parTransId="{8412CC59-4808-4587-BADE-1B046855ECB9}" sibTransId="{0C54375C-DC96-4F7F-B411-29EEB5FE713B}"/>
    <dgm:cxn modelId="{17A63B3F-C83D-4916-8BC2-9008D8B24356}" srcId="{1E18D730-C6DB-4C94-96ED-176FD62EE56E}" destId="{A99ECCFA-3DDF-48F5-83A4-D65EAD1255E4}" srcOrd="2" destOrd="0" parTransId="{E5C62F79-6B07-4979-9E3C-67F409B967E7}" sibTransId="{957F1A99-942D-4F98-890E-162E00568EC4}"/>
    <dgm:cxn modelId="{A87074CF-2A2D-4E2E-81D8-57D6CAA853B8}" type="presOf" srcId="{0FAC150F-22CD-4733-8FEA-ABB6D6CB6FFB}" destId="{8936E8EE-B124-48CF-9B15-FEA4CFBE6140}" srcOrd="0" destOrd="0" presId="urn:microsoft.com/office/officeart/2005/8/layout/orgChart1"/>
    <dgm:cxn modelId="{E9D8CE6A-41EB-4FC2-86B7-C8A6AB8166B3}" type="presOf" srcId="{A99ECCFA-3DDF-48F5-83A4-D65EAD1255E4}" destId="{E098623D-6299-4958-BC4C-E69498D51523}" srcOrd="1" destOrd="0" presId="urn:microsoft.com/office/officeart/2005/8/layout/orgChart1"/>
    <dgm:cxn modelId="{A3007EBC-156F-4BDD-BF89-72B794C5C581}" type="presOf" srcId="{F1600512-F20B-46F3-8AA9-BB499E6D1C62}" destId="{F9146AB9-2ABF-482D-B66B-1500ABB3AE0B}" srcOrd="0" destOrd="0" presId="urn:microsoft.com/office/officeart/2005/8/layout/orgChart1"/>
    <dgm:cxn modelId="{E81FEB3C-004D-424A-A934-BB8E1394DE24}" type="presOf" srcId="{A99ECCFA-3DDF-48F5-83A4-D65EAD1255E4}" destId="{CCE0A138-44D6-44A8-A7D3-FCE1834857F9}" srcOrd="0" destOrd="0" presId="urn:microsoft.com/office/officeart/2005/8/layout/orgChart1"/>
    <dgm:cxn modelId="{D800E2DE-7180-4980-A6F0-F666F496D885}" type="presOf" srcId="{C32AD4AE-63D7-4460-BCEA-33DCDBD80A8A}" destId="{BFC1918D-4910-4E33-86A2-E8E3BA921F09}" srcOrd="1" destOrd="0" presId="urn:microsoft.com/office/officeart/2005/8/layout/orgChart1"/>
    <dgm:cxn modelId="{CE26F202-0794-4A46-98B2-8FF83584187C}" type="presParOf" srcId="{F9146AB9-2ABF-482D-B66B-1500ABB3AE0B}" destId="{9DC0BCBC-E50F-4118-B858-B6A50814F3B4}" srcOrd="0" destOrd="0" presId="urn:microsoft.com/office/officeart/2005/8/layout/orgChart1"/>
    <dgm:cxn modelId="{CACDB730-0260-435A-96DD-2E9EBF1BCCD4}" type="presParOf" srcId="{9DC0BCBC-E50F-4118-B858-B6A50814F3B4}" destId="{A41E13B5-F0D5-434E-928C-C3913698AA8C}" srcOrd="0" destOrd="0" presId="urn:microsoft.com/office/officeart/2005/8/layout/orgChart1"/>
    <dgm:cxn modelId="{C43D6E19-D238-425F-918C-52391036E05E}" type="presParOf" srcId="{A41E13B5-F0D5-434E-928C-C3913698AA8C}" destId="{B5FC7A67-8CF4-4CA5-AA29-C1F78AC0042E}" srcOrd="0" destOrd="0" presId="urn:microsoft.com/office/officeart/2005/8/layout/orgChart1"/>
    <dgm:cxn modelId="{F08A77DB-EC8B-4B96-888A-B82D12DDBDDC}" type="presParOf" srcId="{A41E13B5-F0D5-434E-928C-C3913698AA8C}" destId="{B5D26CA0-81CE-4E5B-B1DF-19D177918F8E}" srcOrd="1" destOrd="0" presId="urn:microsoft.com/office/officeart/2005/8/layout/orgChart1"/>
    <dgm:cxn modelId="{86D64794-EC12-42C6-9D30-B5FFD46D7614}" type="presParOf" srcId="{9DC0BCBC-E50F-4118-B858-B6A50814F3B4}" destId="{D1ADC79A-1F4D-42D4-99FD-FEA5F7BCF6F6}" srcOrd="1" destOrd="0" presId="urn:microsoft.com/office/officeart/2005/8/layout/orgChart1"/>
    <dgm:cxn modelId="{4F1C20B9-664C-4B69-9EB2-6A46A68AB359}" type="presParOf" srcId="{D1ADC79A-1F4D-42D4-99FD-FEA5F7BCF6F6}" destId="{8936E8EE-B124-48CF-9B15-FEA4CFBE6140}" srcOrd="0" destOrd="0" presId="urn:microsoft.com/office/officeart/2005/8/layout/orgChart1"/>
    <dgm:cxn modelId="{4CDD920E-E580-4F5F-9907-B2B92D343FA6}" type="presParOf" srcId="{D1ADC79A-1F4D-42D4-99FD-FEA5F7BCF6F6}" destId="{958355AD-0772-48D9-A235-08B393A64C38}" srcOrd="1" destOrd="0" presId="urn:microsoft.com/office/officeart/2005/8/layout/orgChart1"/>
    <dgm:cxn modelId="{819657F2-D618-4363-9381-68D538159C93}" type="presParOf" srcId="{958355AD-0772-48D9-A235-08B393A64C38}" destId="{BAFAF24C-19D6-4981-B2AE-EE2DF7CEE379}" srcOrd="0" destOrd="0" presId="urn:microsoft.com/office/officeart/2005/8/layout/orgChart1"/>
    <dgm:cxn modelId="{D95F78D2-612A-493F-A4B2-B44427D0B0E5}" type="presParOf" srcId="{BAFAF24C-19D6-4981-B2AE-EE2DF7CEE379}" destId="{C98592F7-8653-4A8A-9A59-EA4C25639408}" srcOrd="0" destOrd="0" presId="urn:microsoft.com/office/officeart/2005/8/layout/orgChart1"/>
    <dgm:cxn modelId="{96CA5907-AE57-4545-BE1A-F3FCD4F264B7}" type="presParOf" srcId="{BAFAF24C-19D6-4981-B2AE-EE2DF7CEE379}" destId="{95DB10C8-C901-45A4-9143-F8730D26BA8A}" srcOrd="1" destOrd="0" presId="urn:microsoft.com/office/officeart/2005/8/layout/orgChart1"/>
    <dgm:cxn modelId="{FAE5F743-879C-4118-97C2-9AE5C82CE269}" type="presParOf" srcId="{958355AD-0772-48D9-A235-08B393A64C38}" destId="{72B18148-C0EA-4362-826A-B3D9EB22E96E}" srcOrd="1" destOrd="0" presId="urn:microsoft.com/office/officeart/2005/8/layout/orgChart1"/>
    <dgm:cxn modelId="{C1D90D3A-FB38-44B2-AC68-A737BC9D3AAD}" type="presParOf" srcId="{958355AD-0772-48D9-A235-08B393A64C38}" destId="{FAF442D5-950A-4F28-83BE-53063932F9CD}" srcOrd="2" destOrd="0" presId="urn:microsoft.com/office/officeart/2005/8/layout/orgChart1"/>
    <dgm:cxn modelId="{16054E73-4FF3-4248-A70C-53DF4AA0E411}" type="presParOf" srcId="{D1ADC79A-1F4D-42D4-99FD-FEA5F7BCF6F6}" destId="{01F9AEB8-A5AA-4F93-B7AC-EE068B69AA10}" srcOrd="2" destOrd="0" presId="urn:microsoft.com/office/officeart/2005/8/layout/orgChart1"/>
    <dgm:cxn modelId="{067CBADF-7E10-4F32-9E78-E5FDD23F5B01}" type="presParOf" srcId="{D1ADC79A-1F4D-42D4-99FD-FEA5F7BCF6F6}" destId="{0FC6D376-2C97-4F2C-9B4D-EFFBB4AB08F4}" srcOrd="3" destOrd="0" presId="urn:microsoft.com/office/officeart/2005/8/layout/orgChart1"/>
    <dgm:cxn modelId="{4B4884B7-B0E2-442C-9637-B80E8DDD0538}" type="presParOf" srcId="{0FC6D376-2C97-4F2C-9B4D-EFFBB4AB08F4}" destId="{3526E8D9-6088-4AC1-9FF5-50FF2599BC4E}" srcOrd="0" destOrd="0" presId="urn:microsoft.com/office/officeart/2005/8/layout/orgChart1"/>
    <dgm:cxn modelId="{E3D6083A-90A9-47ED-A8F8-56DD2CC4E09B}" type="presParOf" srcId="{3526E8D9-6088-4AC1-9FF5-50FF2599BC4E}" destId="{A182C961-4023-41E7-AA38-B4BE93077E98}" srcOrd="0" destOrd="0" presId="urn:microsoft.com/office/officeart/2005/8/layout/orgChart1"/>
    <dgm:cxn modelId="{551AE859-31C6-4DC2-A6FB-0F4E7C256350}" type="presParOf" srcId="{3526E8D9-6088-4AC1-9FF5-50FF2599BC4E}" destId="{BFC1918D-4910-4E33-86A2-E8E3BA921F09}" srcOrd="1" destOrd="0" presId="urn:microsoft.com/office/officeart/2005/8/layout/orgChart1"/>
    <dgm:cxn modelId="{3A743C16-B719-4A78-9BF3-596AA6617B7F}" type="presParOf" srcId="{0FC6D376-2C97-4F2C-9B4D-EFFBB4AB08F4}" destId="{31E6DB8B-699C-44C0-98C3-E016810F603C}" srcOrd="1" destOrd="0" presId="urn:microsoft.com/office/officeart/2005/8/layout/orgChart1"/>
    <dgm:cxn modelId="{5764422F-900F-444D-908D-7D2E91982156}" type="presParOf" srcId="{0FC6D376-2C97-4F2C-9B4D-EFFBB4AB08F4}" destId="{0E78E1E0-0722-4921-9B0C-BB33EE8A8D1B}" srcOrd="2" destOrd="0" presId="urn:microsoft.com/office/officeart/2005/8/layout/orgChart1"/>
    <dgm:cxn modelId="{F1A68AC2-0F3C-430D-BE66-768329750236}" type="presParOf" srcId="{D1ADC79A-1F4D-42D4-99FD-FEA5F7BCF6F6}" destId="{015AF2DC-6BFD-4AB1-A616-5912DC8F176C}" srcOrd="4" destOrd="0" presId="urn:microsoft.com/office/officeart/2005/8/layout/orgChart1"/>
    <dgm:cxn modelId="{9691670B-E65C-4986-95B9-497A5825709F}" type="presParOf" srcId="{D1ADC79A-1F4D-42D4-99FD-FEA5F7BCF6F6}" destId="{3E73AD68-EC35-49C2-8E7B-CCB7023475A4}" srcOrd="5" destOrd="0" presId="urn:microsoft.com/office/officeart/2005/8/layout/orgChart1"/>
    <dgm:cxn modelId="{9B46F0B1-F369-4DB7-A68D-DEE79071844B}" type="presParOf" srcId="{3E73AD68-EC35-49C2-8E7B-CCB7023475A4}" destId="{633B06B6-2D43-447F-B220-89666B71DD02}" srcOrd="0" destOrd="0" presId="urn:microsoft.com/office/officeart/2005/8/layout/orgChart1"/>
    <dgm:cxn modelId="{5130348D-9F36-4314-821B-BFB633740A69}" type="presParOf" srcId="{633B06B6-2D43-447F-B220-89666B71DD02}" destId="{CCE0A138-44D6-44A8-A7D3-FCE1834857F9}" srcOrd="0" destOrd="0" presId="urn:microsoft.com/office/officeart/2005/8/layout/orgChart1"/>
    <dgm:cxn modelId="{D49697FC-F307-48D6-B000-216F24924F02}" type="presParOf" srcId="{633B06B6-2D43-447F-B220-89666B71DD02}" destId="{E098623D-6299-4958-BC4C-E69498D51523}" srcOrd="1" destOrd="0" presId="urn:microsoft.com/office/officeart/2005/8/layout/orgChart1"/>
    <dgm:cxn modelId="{DB386508-04DA-4249-90DC-D5F464B7335F}" type="presParOf" srcId="{3E73AD68-EC35-49C2-8E7B-CCB7023475A4}" destId="{3D7BEE0A-5878-4B6C-8C23-C24759830C37}" srcOrd="1" destOrd="0" presId="urn:microsoft.com/office/officeart/2005/8/layout/orgChart1"/>
    <dgm:cxn modelId="{B8E4B33D-4C55-42BD-AC2F-633084BB635C}" type="presParOf" srcId="{3E73AD68-EC35-49C2-8E7B-CCB7023475A4}" destId="{B23286E3-2F1A-4468-AC65-31473584AA1E}" srcOrd="2" destOrd="0" presId="urn:microsoft.com/office/officeart/2005/8/layout/orgChart1"/>
    <dgm:cxn modelId="{B5B0A18B-33CE-4680-8F7D-9AD1538BA312}" type="presParOf" srcId="{9DC0BCBC-E50F-4118-B858-B6A50814F3B4}" destId="{ED9F95A5-D541-4C31-9E05-9FD7B72C10C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F257C6-4EA7-4A15-9197-8AD950FE6A28}">
      <dsp:nvSpPr>
        <dsp:cNvPr id="0" name=""/>
        <dsp:cNvSpPr/>
      </dsp:nvSpPr>
      <dsp:spPr>
        <a:xfrm>
          <a:off x="2506846" y="1151465"/>
          <a:ext cx="1371865" cy="4761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8092"/>
              </a:lnTo>
              <a:lnTo>
                <a:pt x="1371865" y="238092"/>
              </a:lnTo>
              <a:lnTo>
                <a:pt x="1371865" y="47618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4620FF-3847-4BD5-98B3-D2D08D29B20B}">
      <dsp:nvSpPr>
        <dsp:cNvPr id="0" name=""/>
        <dsp:cNvSpPr/>
      </dsp:nvSpPr>
      <dsp:spPr>
        <a:xfrm>
          <a:off x="1134981" y="1151465"/>
          <a:ext cx="1371865" cy="476184"/>
        </a:xfrm>
        <a:custGeom>
          <a:avLst/>
          <a:gdLst/>
          <a:ahLst/>
          <a:cxnLst/>
          <a:rect l="0" t="0" r="0" b="0"/>
          <a:pathLst>
            <a:path>
              <a:moveTo>
                <a:pt x="1371865" y="0"/>
              </a:moveTo>
              <a:lnTo>
                <a:pt x="1371865" y="238092"/>
              </a:lnTo>
              <a:lnTo>
                <a:pt x="0" y="238092"/>
              </a:lnTo>
              <a:lnTo>
                <a:pt x="0" y="47618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7FED7F-892E-49F9-AC82-AEBE9F16DE0F}">
      <dsp:nvSpPr>
        <dsp:cNvPr id="0" name=""/>
        <dsp:cNvSpPr/>
      </dsp:nvSpPr>
      <dsp:spPr>
        <a:xfrm>
          <a:off x="1097283" y="17692"/>
          <a:ext cx="2819125" cy="1133772"/>
        </a:xfrm>
        <a:prstGeom prst="rect">
          <a:avLst/>
        </a:prstGeom>
        <a:solidFill>
          <a:schemeClr val="accent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kern="1200" dirty="0" err="1" smtClean="0"/>
            <a:t>Biological</a:t>
          </a:r>
          <a:r>
            <a:rPr lang="it-IT" sz="2800" kern="1200" dirty="0" smtClean="0"/>
            <a:t> </a:t>
          </a:r>
          <a:r>
            <a:rPr lang="it-IT" sz="2800" kern="1200" dirty="0" err="1" smtClean="0"/>
            <a:t>risk</a:t>
          </a:r>
          <a:r>
            <a:rPr lang="it-IT" sz="2800" kern="1200" dirty="0" smtClean="0"/>
            <a:t> </a:t>
          </a:r>
          <a:r>
            <a:rPr lang="it-IT" sz="2800" kern="1200" dirty="0" err="1" smtClean="0"/>
            <a:t>exposure</a:t>
          </a:r>
          <a:endParaRPr lang="it-IT" sz="2800" kern="1200" dirty="0"/>
        </a:p>
      </dsp:txBody>
      <dsp:txXfrm>
        <a:off x="1097283" y="17692"/>
        <a:ext cx="2819125" cy="1133772"/>
      </dsp:txXfrm>
    </dsp:sp>
    <dsp:sp modelId="{98B479EE-C332-439C-9A71-F86DFD73C135}">
      <dsp:nvSpPr>
        <dsp:cNvPr id="0" name=""/>
        <dsp:cNvSpPr/>
      </dsp:nvSpPr>
      <dsp:spPr>
        <a:xfrm>
          <a:off x="1208" y="1627650"/>
          <a:ext cx="2267545" cy="11337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err="1" smtClean="0"/>
            <a:t>Potential</a:t>
          </a:r>
          <a:r>
            <a:rPr lang="it-IT" sz="1800" kern="1200" dirty="0" smtClean="0"/>
            <a:t> </a:t>
          </a:r>
          <a:r>
            <a:rPr lang="it-IT" sz="1800" kern="1200" dirty="0" err="1" smtClean="0"/>
            <a:t>exposure</a:t>
          </a:r>
          <a:r>
            <a:rPr lang="it-IT" sz="1800" kern="1200" dirty="0" smtClean="0"/>
            <a:t>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possibility that the worker comes into contact with biological agents in an unwanted and unconscious manner</a:t>
          </a:r>
          <a:r>
            <a:rPr lang="it-IT" sz="1300" kern="1200" dirty="0" smtClean="0"/>
            <a:t> </a:t>
          </a:r>
          <a:endParaRPr lang="it-IT" sz="1300" kern="1200" dirty="0"/>
        </a:p>
      </dsp:txBody>
      <dsp:txXfrm>
        <a:off x="1208" y="1627650"/>
        <a:ext cx="2267545" cy="1133772"/>
      </dsp:txXfrm>
    </dsp:sp>
    <dsp:sp modelId="{C6C3F8B7-141B-4CCD-B20B-0BF878CF4A72}">
      <dsp:nvSpPr>
        <dsp:cNvPr id="0" name=""/>
        <dsp:cNvSpPr/>
      </dsp:nvSpPr>
      <dsp:spPr>
        <a:xfrm>
          <a:off x="2744938" y="1627650"/>
          <a:ext cx="2267545" cy="11337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0" i="0" kern="1200" dirty="0" smtClean="0"/>
            <a:t>Deliberate use:</a:t>
          </a:r>
          <a:endParaRPr lang="it-IT" sz="1200" b="0" i="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i="0" kern="1200" dirty="0" smtClean="0"/>
            <a:t>intentional use in the work cycle</a:t>
          </a:r>
          <a:endParaRPr lang="it-IT" sz="1200" b="0" i="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i="0" kern="1200" dirty="0" smtClean="0"/>
            <a:t>of biological agents to exploit them</a:t>
          </a:r>
          <a:endParaRPr lang="it-IT" sz="1200" b="0" i="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b="0" i="0" kern="1200" dirty="0" err="1" smtClean="0"/>
            <a:t>biological</a:t>
          </a:r>
          <a:r>
            <a:rPr lang="it-IT" sz="1200" b="0" i="0" kern="1200" dirty="0" smtClean="0"/>
            <a:t> </a:t>
          </a:r>
          <a:r>
            <a:rPr lang="it-IT" sz="1200" b="0" i="0" kern="1200" dirty="0" err="1" smtClean="0"/>
            <a:t>properties</a:t>
          </a:r>
          <a:endParaRPr lang="it-IT" sz="1200" kern="1200" dirty="0"/>
        </a:p>
      </dsp:txBody>
      <dsp:txXfrm>
        <a:off x="2744938" y="1627650"/>
        <a:ext cx="2267545" cy="11337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5AF2DC-6BFD-4AB1-A616-5912DC8F176C}">
      <dsp:nvSpPr>
        <dsp:cNvPr id="0" name=""/>
        <dsp:cNvSpPr/>
      </dsp:nvSpPr>
      <dsp:spPr>
        <a:xfrm>
          <a:off x="4064000" y="2459823"/>
          <a:ext cx="2875309" cy="4990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510"/>
              </a:lnTo>
              <a:lnTo>
                <a:pt x="2875309" y="249510"/>
              </a:lnTo>
              <a:lnTo>
                <a:pt x="2875309" y="49902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F9AEB8-A5AA-4F93-B7AC-EE068B69AA10}">
      <dsp:nvSpPr>
        <dsp:cNvPr id="0" name=""/>
        <dsp:cNvSpPr/>
      </dsp:nvSpPr>
      <dsp:spPr>
        <a:xfrm>
          <a:off x="4018280" y="2459823"/>
          <a:ext cx="91440" cy="4990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902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36E8EE-B124-48CF-9B15-FEA4CFBE6140}">
      <dsp:nvSpPr>
        <dsp:cNvPr id="0" name=""/>
        <dsp:cNvSpPr/>
      </dsp:nvSpPr>
      <dsp:spPr>
        <a:xfrm>
          <a:off x="1188690" y="2459823"/>
          <a:ext cx="2875309" cy="499020"/>
        </a:xfrm>
        <a:custGeom>
          <a:avLst/>
          <a:gdLst/>
          <a:ahLst/>
          <a:cxnLst/>
          <a:rect l="0" t="0" r="0" b="0"/>
          <a:pathLst>
            <a:path>
              <a:moveTo>
                <a:pt x="2875309" y="0"/>
              </a:moveTo>
              <a:lnTo>
                <a:pt x="2875309" y="249510"/>
              </a:lnTo>
              <a:lnTo>
                <a:pt x="0" y="249510"/>
              </a:lnTo>
              <a:lnTo>
                <a:pt x="0" y="49902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FC7A67-8CF4-4CA5-AA29-C1F78AC0042E}">
      <dsp:nvSpPr>
        <dsp:cNvPr id="0" name=""/>
        <dsp:cNvSpPr/>
      </dsp:nvSpPr>
      <dsp:spPr>
        <a:xfrm>
          <a:off x="2875855" y="1271678"/>
          <a:ext cx="2376289" cy="1188144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 smtClean="0"/>
            <a:t>6 A. </a:t>
          </a:r>
          <a:r>
            <a:rPr lang="it-IT" sz="2400" kern="1200" dirty="0" err="1" smtClean="0"/>
            <a:t>coltures</a:t>
          </a:r>
          <a:r>
            <a:rPr lang="it-IT" sz="2400" kern="1200" dirty="0" smtClean="0"/>
            <a:t> in PDA</a:t>
          </a:r>
          <a:endParaRPr lang="it-IT" sz="2400" kern="1200" dirty="0"/>
        </a:p>
      </dsp:txBody>
      <dsp:txXfrm>
        <a:off x="2875855" y="1271678"/>
        <a:ext cx="2376289" cy="1188144"/>
      </dsp:txXfrm>
    </dsp:sp>
    <dsp:sp modelId="{C98592F7-8653-4A8A-9A59-EA4C25639408}">
      <dsp:nvSpPr>
        <dsp:cNvPr id="0" name=""/>
        <dsp:cNvSpPr/>
      </dsp:nvSpPr>
      <dsp:spPr>
        <a:xfrm>
          <a:off x="545" y="2958843"/>
          <a:ext cx="2376289" cy="1188144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 smtClean="0"/>
            <a:t>2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 err="1" smtClean="0"/>
            <a:t>Aspergillus</a:t>
          </a:r>
          <a:r>
            <a:rPr lang="it-IT" sz="2400" kern="1200" dirty="0" smtClean="0"/>
            <a:t> Niger</a:t>
          </a:r>
          <a:endParaRPr lang="it-IT" sz="2400" kern="1200" dirty="0"/>
        </a:p>
      </dsp:txBody>
      <dsp:txXfrm>
        <a:off x="545" y="2958843"/>
        <a:ext cx="2376289" cy="1188144"/>
      </dsp:txXfrm>
    </dsp:sp>
    <dsp:sp modelId="{A182C961-4023-41E7-AA38-B4BE93077E98}">
      <dsp:nvSpPr>
        <dsp:cNvPr id="0" name=""/>
        <dsp:cNvSpPr/>
      </dsp:nvSpPr>
      <dsp:spPr>
        <a:xfrm>
          <a:off x="2875855" y="2958843"/>
          <a:ext cx="2376289" cy="1188144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 smtClean="0"/>
            <a:t>2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 err="1" smtClean="0"/>
            <a:t>Aspergillus</a:t>
          </a:r>
          <a:r>
            <a:rPr lang="it-IT" sz="2400" kern="1200" dirty="0" smtClean="0"/>
            <a:t> </a:t>
          </a:r>
          <a:r>
            <a:rPr lang="it-IT" sz="2400" kern="1200" dirty="0" err="1" smtClean="0"/>
            <a:t>Flavus</a:t>
          </a:r>
          <a:endParaRPr lang="it-IT" sz="2400" kern="1200" dirty="0"/>
        </a:p>
      </dsp:txBody>
      <dsp:txXfrm>
        <a:off x="2875855" y="2958843"/>
        <a:ext cx="2376289" cy="1188144"/>
      </dsp:txXfrm>
    </dsp:sp>
    <dsp:sp modelId="{CCE0A138-44D6-44A8-A7D3-FCE1834857F9}">
      <dsp:nvSpPr>
        <dsp:cNvPr id="0" name=""/>
        <dsp:cNvSpPr/>
      </dsp:nvSpPr>
      <dsp:spPr>
        <a:xfrm>
          <a:off x="5751165" y="2958843"/>
          <a:ext cx="2376289" cy="1188144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 smtClean="0"/>
            <a:t>2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 err="1" smtClean="0"/>
            <a:t>Aspergillus</a:t>
          </a:r>
          <a:r>
            <a:rPr lang="it-IT" sz="2400" kern="1200" dirty="0" smtClean="0"/>
            <a:t> </a:t>
          </a:r>
          <a:r>
            <a:rPr lang="it-IT" sz="2400" kern="1200" dirty="0" err="1" smtClean="0"/>
            <a:t>Fumigatus</a:t>
          </a:r>
          <a:endParaRPr lang="it-IT" sz="2400" kern="1200" dirty="0"/>
        </a:p>
      </dsp:txBody>
      <dsp:txXfrm>
        <a:off x="5751165" y="2958843"/>
        <a:ext cx="2376289" cy="11881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55765-2E76-4526-A9B5-7D655E5F7504}" type="datetimeFigureOut">
              <a:rPr lang="it-IT" smtClean="0"/>
              <a:t>24/10/2019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33356A-6AC9-4D69-A741-FAA898BBED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6927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In questa presentazione</a:t>
            </a:r>
            <a:r>
              <a:rPr lang="it-IT" baseline="0" dirty="0" smtClean="0"/>
              <a:t> verrà fatta una breve intro in merito agli agenti biologici contaminanti degli ambienti </a:t>
            </a:r>
            <a:r>
              <a:rPr lang="it-IT" baseline="0" dirty="0" err="1" smtClean="0"/>
              <a:t>idoor</a:t>
            </a:r>
            <a:r>
              <a:rPr lang="it-IT" baseline="0" dirty="0" smtClean="0"/>
              <a:t> </a:t>
            </a:r>
          </a:p>
          <a:p>
            <a:r>
              <a:rPr lang="it-IT" baseline="0" dirty="0" smtClean="0"/>
              <a:t>Verrà discusso l’impiego dell’analisi dei </a:t>
            </a:r>
            <a:r>
              <a:rPr lang="it-IT" baseline="0" dirty="0" err="1" smtClean="0"/>
              <a:t>VOCs</a:t>
            </a:r>
            <a:r>
              <a:rPr lang="it-IT" baseline="0" dirty="0" smtClean="0"/>
              <a:t>, in particolare per la discriminazione di specie fungine</a:t>
            </a:r>
          </a:p>
          <a:p>
            <a:r>
              <a:rPr lang="it-IT" baseline="0" dirty="0" smtClean="0"/>
              <a:t>Vedremo brevemente le caratteristiche dell’array di sensori realizzato </a:t>
            </a:r>
            <a:r>
              <a:rPr lang="it-IT" baseline="0" dirty="0" err="1" smtClean="0"/>
              <a:t>ell’ambito</a:t>
            </a:r>
            <a:r>
              <a:rPr lang="it-IT" baseline="0" dirty="0" smtClean="0"/>
              <a:t> di questo progetto</a:t>
            </a:r>
          </a:p>
          <a:p>
            <a:r>
              <a:rPr lang="it-IT" baseline="0" dirty="0" smtClean="0"/>
              <a:t>Verranno presentati gli aspetti sperimentali e i risultati ottenuti </a:t>
            </a:r>
            <a:r>
              <a:rPr lang="it-IT" baseline="0" dirty="0" err="1" smtClean="0"/>
              <a:t>durtante</a:t>
            </a:r>
            <a:r>
              <a:rPr lang="it-IT" baseline="0" dirty="0" smtClean="0"/>
              <a:t> i test in vitro e ambientali  effettuati con il dispositivo. ed infine le conclusioni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3356A-6AC9-4D69-A741-FAA898BBED7B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17569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In primo</a:t>
            </a:r>
            <a:r>
              <a:rPr lang="it-IT" baseline="0" dirty="0" smtClean="0"/>
              <a:t> luogo è stata valutata la capacità del sistema di </a:t>
            </a:r>
            <a:r>
              <a:rPr lang="it-IT" baseline="0" dirty="0" err="1" smtClean="0"/>
              <a:t>disscriminare</a:t>
            </a:r>
            <a:r>
              <a:rPr lang="it-IT" baseline="0" dirty="0" smtClean="0"/>
              <a:t> differenti ceppi di </a:t>
            </a:r>
            <a:r>
              <a:rPr lang="it-IT" baseline="0" dirty="0" err="1" smtClean="0"/>
              <a:t>Apergillus</a:t>
            </a:r>
            <a:r>
              <a:rPr lang="it-IT" baseline="0" dirty="0" smtClean="0"/>
              <a:t>	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3356A-6AC9-4D69-A741-FAA898BBED7B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9352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Sono state analizzati 2 campioni di  </a:t>
            </a:r>
            <a:r>
              <a:rPr lang="it-IT" dirty="0" err="1" smtClean="0"/>
              <a:t>niger</a:t>
            </a:r>
            <a:r>
              <a:rPr lang="it-IT" dirty="0" smtClean="0"/>
              <a:t>, 2 di </a:t>
            </a:r>
            <a:r>
              <a:rPr lang="it-IT" dirty="0" err="1" smtClean="0"/>
              <a:t>flavus</a:t>
            </a:r>
            <a:r>
              <a:rPr lang="it-IT" baseline="0" dirty="0" smtClean="0"/>
              <a:t> e 2 di </a:t>
            </a:r>
            <a:r>
              <a:rPr lang="it-IT" baseline="0" dirty="0" err="1" smtClean="0"/>
              <a:t>Fumigatus</a:t>
            </a:r>
            <a:r>
              <a:rPr lang="it-IT" baseline="0" dirty="0" smtClean="0"/>
              <a:t> misurati nei giorni 3, 5 e 10 dopo l’inoculo iniziale. Le colture sono state preparate dal personale INAIL e le misure sono </a:t>
            </a:r>
            <a:r>
              <a:rPr lang="it-IT" baseline="0" dirty="0" err="1" smtClean="0"/>
              <a:t>starte</a:t>
            </a:r>
            <a:r>
              <a:rPr lang="it-IT" baseline="0" dirty="0" smtClean="0"/>
              <a:t> effettuate nei loro laboratori della sede di </a:t>
            </a:r>
            <a:r>
              <a:rPr lang="it-IT" baseline="0" dirty="0" err="1" smtClean="0"/>
              <a:t>monteporzio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3356A-6AC9-4D69-A741-FAA898BBED7B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9974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Qui vediamo il setup</a:t>
            </a:r>
            <a:r>
              <a:rPr lang="it-IT" baseline="0" dirty="0" smtClean="0"/>
              <a:t> sperimentale. È stato creato un campionatore ad hoc per consentire la formazione dello spazio di testa delle colture e l’analisi attraverso il naso elettronico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3356A-6AC9-4D69-A741-FAA898BBED7B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25938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Il </a:t>
            </a:r>
            <a:r>
              <a:rPr lang="it-IT" dirty="0" err="1" smtClean="0"/>
              <a:t>patter</a:t>
            </a:r>
            <a:r>
              <a:rPr lang="it-IT" baseline="0" dirty="0" smtClean="0"/>
              <a:t> delle risposte dei </a:t>
            </a:r>
            <a:r>
              <a:rPr lang="it-IT" baseline="0" dirty="0" err="1" smtClean="0"/>
              <a:t>sensrsi</a:t>
            </a:r>
            <a:r>
              <a:rPr lang="it-IT" baseline="0" dirty="0" smtClean="0"/>
              <a:t> mostra come tutti consentano di discriminare sia il specie fungina che per tempo di incubazione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3356A-6AC9-4D69-A741-FAA898BBED7B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32561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L’analisi alle </a:t>
            </a:r>
            <a:r>
              <a:rPr lang="it-IT" dirty="0" err="1" smtClean="0"/>
              <a:t>componeenti</a:t>
            </a:r>
            <a:r>
              <a:rPr lang="it-IT" dirty="0" smtClean="0"/>
              <a:t> principale effettuate</a:t>
            </a:r>
            <a:r>
              <a:rPr lang="it-IT" baseline="0" dirty="0" smtClean="0"/>
              <a:t> sulle risposte dei </a:t>
            </a:r>
            <a:r>
              <a:rPr lang="it-IT" baseline="0" dirty="0" err="1" smtClean="0"/>
              <a:t>sesori</a:t>
            </a:r>
            <a:r>
              <a:rPr lang="it-IT" baseline="0" dirty="0" smtClean="0"/>
              <a:t> mostra </a:t>
            </a:r>
            <a:r>
              <a:rPr lang="it-IT" baseline="0" dirty="0" err="1" smtClean="0"/>
              <a:t>inffatti</a:t>
            </a:r>
            <a:r>
              <a:rPr lang="it-IT" baseline="0" dirty="0" smtClean="0"/>
              <a:t> una buona classificazione dei 3 tempi di incubazione considerati.  E che la discriminazione tra le specie dipenda dai giorni di incubazione S vede chiaramente che al giorno 3 il naso elettronico riesce a discriminare perfettamente le tre specie, e che al 10° giorno il </a:t>
            </a:r>
            <a:r>
              <a:rPr lang="it-IT" baseline="0" dirty="0" err="1" smtClean="0"/>
              <a:t>flavus</a:t>
            </a:r>
            <a:r>
              <a:rPr lang="it-IT" baseline="0" dirty="0" smtClean="0"/>
              <a:t> ha un pattern di </a:t>
            </a:r>
            <a:r>
              <a:rPr lang="it-IT" baseline="0" dirty="0" err="1" smtClean="0"/>
              <a:t>vocs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maggiorrmente</a:t>
            </a:r>
            <a:r>
              <a:rPr lang="it-IT" baseline="0" dirty="0" smtClean="0"/>
              <a:t> distinguibile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3356A-6AC9-4D69-A741-FAA898BBED7B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94444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In questo</a:t>
            </a:r>
            <a:r>
              <a:rPr lang="it-IT" baseline="0" dirty="0" smtClean="0"/>
              <a:t> </a:t>
            </a:r>
            <a:r>
              <a:rPr lang="it-IT" baseline="0" dirty="0" err="1" smtClean="0"/>
              <a:t>glrafico</a:t>
            </a:r>
            <a:r>
              <a:rPr lang="it-IT" baseline="0" dirty="0" smtClean="0"/>
              <a:t> è riportato il </a:t>
            </a:r>
            <a:r>
              <a:rPr lang="it-IT" baseline="0" dirty="0" err="1" smtClean="0"/>
              <a:t>biplot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relativoo</a:t>
            </a:r>
            <a:r>
              <a:rPr lang="it-IT" baseline="0" dirty="0" smtClean="0"/>
              <a:t> alle misure. Si vede che i sensori utilizzati siano tutti complementari e </a:t>
            </a:r>
            <a:r>
              <a:rPr lang="it-IT" baseline="0" dirty="0" err="1" smtClean="0"/>
              <a:t>contibuiscano</a:t>
            </a:r>
            <a:r>
              <a:rPr lang="it-IT" baseline="0" dirty="0" smtClean="0"/>
              <a:t> in maniera diversa alla discriminazione tra specie fungine e tempi di incubazione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3356A-6AC9-4D69-A741-FAA898BBED7B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36489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Il</a:t>
            </a:r>
            <a:r>
              <a:rPr lang="it-IT" baseline="0" dirty="0" smtClean="0"/>
              <a:t> secondo test ha riguardato l’analisi di ambienti indoor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3356A-6AC9-4D69-A741-FAA898BBED7B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24771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Sono state prese in considerazioni una stanza con evidenti formazioni di muffe</a:t>
            </a:r>
            <a:r>
              <a:rPr lang="it-IT" baseline="0" dirty="0" smtClean="0"/>
              <a:t> e funghi sulle parti  e una stanza di riferimento. Sono </a:t>
            </a:r>
            <a:r>
              <a:rPr lang="it-IT" baseline="0" dirty="0" err="1" smtClean="0"/>
              <a:t>statii</a:t>
            </a:r>
            <a:r>
              <a:rPr lang="it-IT" baseline="0" dirty="0" smtClean="0"/>
              <a:t> adottate due tecniche di analisi </a:t>
            </a:r>
            <a:r>
              <a:rPr lang="it-IT" baseline="0" dirty="0" err="1" smtClean="0"/>
              <a:t>ocn</a:t>
            </a:r>
            <a:r>
              <a:rPr lang="it-IT" baseline="0" dirty="0" smtClean="0"/>
              <a:t> il naso: misura diretta di … e campionamento dell’aria delle stanze in sacche e successiva analisi con il naso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3356A-6AC9-4D69-A741-FAA898BBED7B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22238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Nel caso di </a:t>
            </a:r>
            <a:r>
              <a:rPr lang="it-IT" baseline="0" dirty="0" smtClean="0"/>
              <a:t> analisi diretta abbiamo analizzato lo spazio di testa di 3 pareti e l’area </a:t>
            </a:r>
            <a:r>
              <a:rPr lang="it-IT" baseline="0" dirty="0" err="1" smtClean="0"/>
              <a:t>totle</a:t>
            </a:r>
            <a:r>
              <a:rPr lang="it-IT" baseline="0" dirty="0" smtClean="0"/>
              <a:t> dell’ambiente. Nelle </a:t>
            </a:r>
            <a:r>
              <a:rPr lang="it-IT" baseline="0" dirty="0" err="1" smtClean="0"/>
              <a:t>fig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sinista</a:t>
            </a:r>
            <a:r>
              <a:rPr lang="it-IT" baseline="0" dirty="0" smtClean="0"/>
              <a:t> vediamo com’è stato effettuato il </a:t>
            </a:r>
            <a:r>
              <a:rPr lang="it-IT" baseline="0" dirty="0" err="1" smtClean="0"/>
              <a:t>tutt</a:t>
            </a:r>
            <a:r>
              <a:rPr lang="it-IT" baseline="0" dirty="0" smtClean="0"/>
              <a:t>. </a:t>
            </a:r>
          </a:p>
          <a:p>
            <a:r>
              <a:rPr lang="it-IT" baseline="0" dirty="0" smtClean="0"/>
              <a:t>I box plot relativi alle risposte dei </a:t>
            </a:r>
            <a:r>
              <a:rPr lang="it-IT" baseline="0" dirty="0" err="1" smtClean="0"/>
              <a:t>sensoi</a:t>
            </a:r>
            <a:r>
              <a:rPr lang="it-IT" baseline="0" dirty="0" smtClean="0"/>
              <a:t> mostrano che i </a:t>
            </a:r>
            <a:r>
              <a:rPr lang="it-IT" baseline="0" dirty="0" err="1" smtClean="0"/>
              <a:t>senosir</a:t>
            </a:r>
            <a:r>
              <a:rPr lang="it-IT" baseline="0" dirty="0" smtClean="0"/>
              <a:t> riescono a discriminare tra ambiente contaminato e non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3356A-6AC9-4D69-A741-FAA898BBED7B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1976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Questo </a:t>
            </a:r>
            <a:r>
              <a:rPr lang="it-IT" dirty="0" err="1" smtClean="0"/>
              <a:t>riisultato</a:t>
            </a:r>
            <a:r>
              <a:rPr lang="it-IT" dirty="0" smtClean="0"/>
              <a:t> è confermato anche mediante l’analisi alle componenti principali i </a:t>
            </a:r>
            <a:r>
              <a:rPr lang="it-IT" dirty="0" err="1" smtClean="0"/>
              <a:t>cuio</a:t>
            </a:r>
            <a:r>
              <a:rPr lang="it-IT" dirty="0" smtClean="0"/>
              <a:t> si vede chiaramente una regione dello spazio occupa dai</a:t>
            </a:r>
            <a:r>
              <a:rPr lang="it-IT" baseline="0" dirty="0" smtClean="0"/>
              <a:t> campione provenienti da ambiente contaminato e d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3356A-6AC9-4D69-A741-FAA898BBED7B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1788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La contaminazione biologica di ambienti indoor e dovuta essenzialmente da:</a:t>
            </a:r>
            <a:r>
              <a:rPr lang="it-IT" baseline="0" dirty="0" smtClean="0"/>
              <a:t> batteri </a:t>
            </a:r>
            <a:r>
              <a:rPr lang="it-IT" baseline="0" dirty="0" err="1" smtClean="0"/>
              <a:t>ec</a:t>
            </a:r>
            <a:r>
              <a:rPr lang="it-IT" baseline="0" dirty="0" smtClean="0"/>
              <a:t>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3356A-6AC9-4D69-A741-FAA898BBED7B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52249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Gli</a:t>
            </a:r>
            <a:r>
              <a:rPr lang="it-IT" baseline="0" dirty="0" smtClean="0"/>
              <a:t> stessi risultati si ottengo analizzando l’aria campionata in cacche di </a:t>
            </a:r>
            <a:r>
              <a:rPr lang="it-IT" baseline="0" dirty="0" err="1" smtClean="0"/>
              <a:t>Tedlar</a:t>
            </a:r>
            <a:r>
              <a:rPr lang="it-IT" baseline="0" dirty="0" smtClean="0"/>
              <a:t>. Vediamo come i sensori siano in grado di discriminare tra i due ambienti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3356A-6AC9-4D69-A741-FAA898BBED7B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56377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Lo stesso lo otteniamo dall’analisi alle componenti principali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3356A-6AC9-4D69-A741-FAA898BBED7B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82941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Analizzando </a:t>
            </a:r>
            <a:r>
              <a:rPr lang="it-IT" dirty="0" err="1" smtClean="0"/>
              <a:t>indieme</a:t>
            </a:r>
            <a:r>
              <a:rPr lang="it-IT" dirty="0" smtClean="0"/>
              <a:t> i dati ottenuti campionando direttamente l’aria o dall’analisi delle buste.</a:t>
            </a:r>
            <a:r>
              <a:rPr lang="it-IT" baseline="0" dirty="0" smtClean="0"/>
              <a:t> Appare evidente che i risultati siano esattamente coerenti con quanto mostrato prima e che il metodo di campionamento, in questo caso,  non influisce sul risultato che il naso elettronico è in grado di dare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3356A-6AC9-4D69-A741-FAA898BBED7B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43039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Contemporanemente</a:t>
            </a:r>
            <a:r>
              <a:rPr lang="it-IT" baseline="0" dirty="0" smtClean="0"/>
              <a:t> alle misure con il naso sono stati eseguiti campionamenti dell’aria mediante SAS e cartucce in carbone analizzate al GC. Per quanto riguarda quest’ultimo aspetto i risultati sono ancora in fase di elaborazione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3356A-6AC9-4D69-A741-FAA898BBED7B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4714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Il sas mostra invece la</a:t>
            </a:r>
            <a:r>
              <a:rPr lang="it-IT" baseline="0" dirty="0" smtClean="0"/>
              <a:t> presenza di microorganismi in entrambe le tipologie di stanze. </a:t>
            </a:r>
            <a:r>
              <a:rPr lang="it-IT" baseline="0" dirty="0" err="1" smtClean="0"/>
              <a:t>Tuttavi</a:t>
            </a:r>
            <a:r>
              <a:rPr lang="it-IT" baseline="0" dirty="0" smtClean="0"/>
              <a:t> nell’ambient contaminato il numero medio di UFC/m3 è nettamente superiore rispetto alla stanza fi controllo.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3356A-6AC9-4D69-A741-FAA898BBED7B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19575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In conclusione possiamo</a:t>
            </a:r>
            <a:r>
              <a:rPr lang="it-IT" baseline="0" dirty="0" smtClean="0"/>
              <a:t> quindi affermare che i risultati ottenuti dai test in vitro mostrano la capacità del sistema sensoriale realizzato di discriminare specie fungine mediante i pattern di </a:t>
            </a:r>
            <a:r>
              <a:rPr lang="it-IT" baseline="0" dirty="0" err="1" smtClean="0"/>
              <a:t>VOCs</a:t>
            </a:r>
            <a:r>
              <a:rPr lang="it-IT" baseline="0" dirty="0" smtClean="0"/>
              <a:t>. Le analisi ambientali hanno confermato la </a:t>
            </a:r>
            <a:r>
              <a:rPr lang="it-IT" baseline="0" dirty="0" err="1" smtClean="0"/>
              <a:t>pèossibilità</a:t>
            </a:r>
            <a:r>
              <a:rPr lang="it-IT" baseline="0" dirty="0" smtClean="0"/>
              <a:t> di utilizzare lo stesso naso elettronico anche per la </a:t>
            </a:r>
            <a:r>
              <a:rPr lang="it-IT" baseline="0" dirty="0" err="1" smtClean="0"/>
              <a:t>discriminasioni</a:t>
            </a:r>
            <a:r>
              <a:rPr lang="it-IT" baseline="0" dirty="0" smtClean="0"/>
              <a:t> di ambient contaminate da muffe e funghi rispetto ad ambienti non </a:t>
            </a:r>
            <a:r>
              <a:rPr lang="it-IT" baseline="0" dirty="0" err="1" smtClean="0"/>
              <a:t>contaminatui</a:t>
            </a:r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3356A-6AC9-4D69-A741-FAA898BBED7B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8191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L’elevate</a:t>
            </a:r>
            <a:r>
              <a:rPr lang="en-US" dirty="0" smtClean="0"/>
              <a:t> </a:t>
            </a:r>
            <a:r>
              <a:rPr lang="en-US" dirty="0" err="1" smtClean="0"/>
              <a:t>contaminazione</a:t>
            </a:r>
            <a:r>
              <a:rPr lang="en-US" dirty="0" smtClean="0"/>
              <a:t>  </a:t>
            </a:r>
            <a:r>
              <a:rPr lang="en-US" dirty="0" err="1" smtClean="0"/>
              <a:t>degli</a:t>
            </a:r>
            <a:r>
              <a:rPr lang="en-US" dirty="0" smtClean="0"/>
              <a:t> </a:t>
            </a:r>
            <a:r>
              <a:rPr lang="en-US" dirty="0" err="1" smtClean="0"/>
              <a:t>ambienti</a:t>
            </a:r>
            <a:r>
              <a:rPr lang="en-US" dirty="0" smtClean="0"/>
              <a:t> </a:t>
            </a:r>
            <a:r>
              <a:rPr lang="en-US" dirty="0" err="1" smtClean="0"/>
              <a:t>chiusi</a:t>
            </a:r>
            <a:r>
              <a:rPr lang="en-US" dirty="0" smtClean="0"/>
              <a:t>  e </a:t>
            </a:r>
            <a:r>
              <a:rPr lang="en-US" dirty="0" err="1" smtClean="0"/>
              <a:t>l’elevate</a:t>
            </a:r>
            <a:r>
              <a:rPr lang="en-US" dirty="0" smtClean="0"/>
              <a:t> </a:t>
            </a:r>
            <a:r>
              <a:rPr lang="en-US" dirty="0" err="1" smtClean="0"/>
              <a:t>esposizione</a:t>
            </a:r>
            <a:r>
              <a:rPr lang="en-US" dirty="0" smtClean="0"/>
              <a:t> ad </a:t>
            </a:r>
            <a:r>
              <a:rPr lang="en-US" dirty="0" err="1" smtClean="0"/>
              <a:t>agenti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biologici</a:t>
            </a:r>
            <a:r>
              <a:rPr lang="en-US" baseline="0" dirty="0" smtClean="0"/>
              <a:t> </a:t>
            </a:r>
            <a:r>
              <a:rPr lang="en-US" dirty="0" err="1" smtClean="0"/>
              <a:t>può</a:t>
            </a:r>
            <a:r>
              <a:rPr lang="en-US" dirty="0" smtClean="0"/>
              <a:t> </a:t>
            </a:r>
            <a:r>
              <a:rPr lang="en-US" dirty="0" err="1" smtClean="0"/>
              <a:t>dar</a:t>
            </a:r>
            <a:r>
              <a:rPr lang="en-US" dirty="0" smtClean="0"/>
              <a:t> </a:t>
            </a:r>
            <a:r>
              <a:rPr lang="en-US" dirty="0" err="1" smtClean="0"/>
              <a:t>luogo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comparsa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una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sintomatologia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caratteristica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prende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nome</a:t>
            </a:r>
            <a:r>
              <a:rPr lang="en-US" baseline="0" dirty="0" smtClean="0"/>
              <a:t> di SBS.  I </a:t>
            </a:r>
            <a:r>
              <a:rPr lang="en-US" baseline="0" dirty="0" err="1" smtClean="0"/>
              <a:t>sintomi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sono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diversa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natura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scompaiono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momento</a:t>
            </a:r>
            <a:r>
              <a:rPr lang="en-US" baseline="0" dirty="0" smtClean="0"/>
              <a:t> in cui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soggetto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allontana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dall’ambiente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insalubre</a:t>
            </a:r>
            <a:r>
              <a:rPr lang="en-US" baseline="0" dirty="0" smtClean="0"/>
              <a:t>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3356A-6AC9-4D69-A741-FAA898BBED7B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4881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Come</a:t>
            </a:r>
            <a:r>
              <a:rPr lang="it-IT" baseline="0" dirty="0" smtClean="0"/>
              <a:t> discusso ampiamente durante la mattinata, </a:t>
            </a:r>
            <a:r>
              <a:rPr lang="it-IT" dirty="0" smtClean="0"/>
              <a:t>In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italia</a:t>
            </a:r>
            <a:r>
              <a:rPr lang="it-IT" baseline="0" dirty="0" smtClean="0"/>
              <a:t> il decreto 81/08 e la successiva integrazione regolamenta le procedure  la prevenzione e la protezione del lavoratore dagli agenti biologici, contenendo le norme relative alla valutazione del rischio biologico. Il rischio </a:t>
            </a:r>
            <a:r>
              <a:rPr lang="it-IT" baseline="0" dirty="0" err="1" smtClean="0"/>
              <a:t>bio</a:t>
            </a:r>
            <a:r>
              <a:rPr lang="it-IT" baseline="0" dirty="0" smtClean="0"/>
              <a:t> può essere dovuto all’uso deliberato di agenti biologici oppure dall’esposizione potenziale. Le attività di </a:t>
            </a:r>
            <a:r>
              <a:rPr lang="it-IT" baseline="0" dirty="0" err="1" smtClean="0"/>
              <a:t>tor</a:t>
            </a:r>
            <a:r>
              <a:rPr lang="it-IT" baseline="0" dirty="0" smtClean="0"/>
              <a:t> vergata, svolte nell’ambito di questo progetto, si sono concentrate di più su questo secondo </a:t>
            </a:r>
            <a:r>
              <a:rPr lang="it-IT" baseline="0" dirty="0" err="1" smtClean="0"/>
              <a:t>aspettoproblematica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3356A-6AC9-4D69-A741-FAA898BBED7B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9169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Il monitoraggio microbiologico indoor viene eseguito effettuando controlli dell’aria e delle superfici di lavoro. Il campionamento può essere di tipo: attivo</a:t>
            </a:r>
          </a:p>
          <a:p>
            <a:r>
              <a:rPr lang="it-IT" b="1" dirty="0" smtClean="0"/>
              <a:t>attivo</a:t>
            </a:r>
            <a:r>
              <a:rPr lang="it-IT" dirty="0" smtClean="0"/>
              <a:t>.</a:t>
            </a:r>
          </a:p>
          <a:p>
            <a:r>
              <a:rPr lang="it-IT" b="1" dirty="0" smtClean="0"/>
              <a:t>passivo:</a:t>
            </a:r>
            <a:endParaRPr lang="it-IT" dirty="0" smtClean="0"/>
          </a:p>
          <a:p>
            <a:r>
              <a:rPr lang="it-IT" b="1" dirty="0" smtClean="0"/>
              <a:t>Il controllo delle superfici</a:t>
            </a:r>
          </a:p>
          <a:p>
            <a:r>
              <a:rPr lang="it-IT" b="0" dirty="0" smtClean="0"/>
              <a:t>Lo svantaggio di queste metodiche è che prevedono la messa in coltra della piastre per almeno 48h per poter rilevare</a:t>
            </a:r>
            <a:r>
              <a:rPr lang="it-IT" b="0" baseline="0" dirty="0" smtClean="0"/>
              <a:t> le CFU che è l’indicatore del grado di contaminazione microbiologica dell’ambiente</a:t>
            </a:r>
            <a:endParaRPr lang="it-IT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3356A-6AC9-4D69-A741-FAA898BBED7B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2698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Negli</a:t>
            </a:r>
            <a:r>
              <a:rPr lang="en-US" dirty="0" smtClean="0"/>
              <a:t> </a:t>
            </a:r>
            <a:r>
              <a:rPr lang="en-US" dirty="0" err="1" smtClean="0"/>
              <a:t>ultimi</a:t>
            </a:r>
            <a:r>
              <a:rPr lang="en-US" dirty="0" smtClean="0"/>
              <a:t> </a:t>
            </a:r>
            <a:r>
              <a:rPr lang="en-US" dirty="0" err="1" smtClean="0"/>
              <a:t>anni</a:t>
            </a:r>
            <a:r>
              <a:rPr lang="en-US" dirty="0" smtClean="0"/>
              <a:t> lo</a:t>
            </a:r>
            <a:r>
              <a:rPr lang="en-US" baseline="0" dirty="0" smtClean="0"/>
              <a:t> studio </a:t>
            </a:r>
            <a:r>
              <a:rPr lang="en-US" baseline="0" dirty="0" err="1" smtClean="0"/>
              <a:t>dei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composti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volatili</a:t>
            </a:r>
            <a:r>
              <a:rPr lang="en-US" baseline="0" dirty="0" smtClean="0"/>
              <a:t> emesis da </a:t>
            </a:r>
            <a:r>
              <a:rPr lang="en-US" baseline="0" dirty="0" err="1" smtClean="0"/>
              <a:t>microorganismi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interesse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occupazionale</a:t>
            </a:r>
            <a:r>
              <a:rPr lang="en-US" baseline="0" dirty="0" smtClean="0"/>
              <a:t> ha </a:t>
            </a:r>
            <a:r>
              <a:rPr lang="en-US" baseline="0" dirty="0" err="1" smtClean="0"/>
              <a:t>guadagnato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grande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importanza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nell’ottica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della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realizzazione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tecniche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analisi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ambientali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più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rapide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Alcuni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studi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dimostrano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che</a:t>
            </a:r>
            <a:r>
              <a:rPr lang="en-US" baseline="0" dirty="0" smtClean="0"/>
              <a:t> le specie </a:t>
            </a:r>
            <a:r>
              <a:rPr lang="en-US" baseline="0" dirty="0" err="1" smtClean="0"/>
              <a:t>microbilogiche</a:t>
            </a:r>
            <a:r>
              <a:rPr lang="en-US" baseline="0" dirty="0" smtClean="0"/>
              <a:t>, e in </a:t>
            </a:r>
            <a:r>
              <a:rPr lang="en-US" baseline="0" dirty="0" err="1" smtClean="0"/>
              <a:t>particolare</a:t>
            </a:r>
            <a:r>
              <a:rPr lang="en-US" baseline="0" dirty="0" smtClean="0"/>
              <a:t> I </a:t>
            </a:r>
            <a:r>
              <a:rPr lang="en-US" baseline="0" dirty="0" err="1" smtClean="0"/>
              <a:t>funghi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emettono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centinaia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composti</a:t>
            </a:r>
            <a:r>
              <a:rPr lang="en-US" baseline="0" dirty="0" smtClean="0"/>
              <a:t> volatile e </a:t>
            </a:r>
            <a:r>
              <a:rPr lang="en-US" baseline="0" dirty="0" err="1" smtClean="0"/>
              <a:t>che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loro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presenza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essere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rilevata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tecnucge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analitiche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ambienti</a:t>
            </a:r>
            <a:r>
              <a:rPr lang="en-US" baseline="0" dirty="0" smtClean="0"/>
              <a:t> indoor. </a:t>
            </a:r>
            <a:r>
              <a:rPr lang="en-US" baseline="0" dirty="0" err="1" smtClean="0"/>
              <a:t>Inolte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comparsa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sintomi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della</a:t>
            </a:r>
            <a:r>
              <a:rPr lang="en-US" baseline="0" dirty="0" smtClean="0"/>
              <a:t> SBS è </a:t>
            </a:r>
            <a:r>
              <a:rPr lang="en-US" baseline="0" dirty="0" err="1" smtClean="0"/>
              <a:t>spesso</a:t>
            </a:r>
            <a:r>
              <a:rPr lang="en-US" baseline="0" dirty="0" smtClean="0"/>
              <a:t> associate </a:t>
            </a:r>
            <a:r>
              <a:rPr lang="en-US" baseline="0" dirty="0" err="1" smtClean="0"/>
              <a:t>alla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presenza</a:t>
            </a:r>
            <a:r>
              <a:rPr lang="en-US" baseline="0" dirty="0" smtClean="0"/>
              <a:t> di VOC di </a:t>
            </a:r>
            <a:r>
              <a:rPr lang="en-US" baseline="0" dirty="0" err="1" smtClean="0"/>
              <a:t>origine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microbica</a:t>
            </a:r>
            <a:r>
              <a:rPr lang="en-US" baseline="0" dirty="0" smtClean="0"/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Il pattern </a:t>
            </a:r>
            <a:r>
              <a:rPr lang="en-US" baseline="0" dirty="0" err="1" smtClean="0"/>
              <a:t>dei</a:t>
            </a:r>
            <a:r>
              <a:rPr lang="en-US" baseline="0" dirty="0" smtClean="0"/>
              <a:t> VOCS emesis dale specie </a:t>
            </a:r>
            <a:r>
              <a:rPr lang="en-US" baseline="0" dirty="0" err="1" smtClean="0"/>
              <a:t>fungine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dipende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diversi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fattori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vediamo</a:t>
            </a:r>
            <a:r>
              <a:rPr lang="en-US" baseline="0" dirty="0" smtClean="0"/>
              <a:t> qui </a:t>
            </a:r>
            <a:r>
              <a:rPr lang="en-US" baseline="0" dirty="0" err="1" smtClean="0"/>
              <a:t>elencati</a:t>
            </a:r>
            <a:r>
              <a:rPr lang="en-US" baseline="0" dirty="0" smtClean="0"/>
              <a:t>, in </a:t>
            </a:r>
            <a:r>
              <a:rPr lang="en-US" baseline="0" dirty="0" err="1" smtClean="0"/>
              <a:t>particolare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dipende</a:t>
            </a:r>
            <a:r>
              <a:rPr lang="en-US" baseline="0" dirty="0" smtClean="0"/>
              <a:t> dal </a:t>
            </a:r>
            <a:r>
              <a:rPr lang="en-US" baseline="0" dirty="0" err="1" smtClean="0"/>
              <a:t>ceppo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dalla</a:t>
            </a:r>
            <a:r>
              <a:rPr lang="en-US" baseline="0" dirty="0" smtClean="0"/>
              <a:t> specie</a:t>
            </a:r>
            <a:endParaRPr lang="en-US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3356A-6AC9-4D69-A741-FAA898BBED7B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5874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Nello specifico per quando riguarda il genere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aspergillus</a:t>
            </a:r>
            <a:r>
              <a:rPr lang="it-IT" baseline="0" dirty="0" smtClean="0"/>
              <a:t>, qui vediamo riportata una tabella che mostra pattern </a:t>
            </a:r>
            <a:r>
              <a:rPr lang="it-IT" baseline="0" dirty="0" err="1" smtClean="0"/>
              <a:t>VOCs</a:t>
            </a:r>
            <a:r>
              <a:rPr lang="it-IT" baseline="0" dirty="0" smtClean="0"/>
              <a:t> caratteristici per ceppo. Questo tipo di funghi è di interesse occupazionale poiché sono in  grado di  provocare </a:t>
            </a:r>
            <a:r>
              <a:rPr lang="it-IT" dirty="0" smtClean="0"/>
              <a:t>un'infezione dell'apparato respiratorio causata dall'inalazione delle spore del fungo </a:t>
            </a:r>
            <a:r>
              <a:rPr lang="it-IT" dirty="0" err="1" smtClean="0"/>
              <a:t>Aspergillus</a:t>
            </a:r>
            <a:r>
              <a:rPr lang="it-IT" dirty="0" smtClean="0"/>
              <a:t>. </a:t>
            </a:r>
          </a:p>
          <a:p>
            <a:r>
              <a:rPr lang="it-IT" dirty="0" smtClean="0"/>
              <a:t>Tuttavia le</a:t>
            </a:r>
            <a:r>
              <a:rPr lang="it-IT" baseline="0" dirty="0" smtClean="0"/>
              <a:t> tecniche analitiche non permettono di superare completamente gli svantaggi di </a:t>
            </a:r>
            <a:r>
              <a:rPr lang="it-IT" baseline="0" dirty="0" err="1" smtClean="0"/>
              <a:t>metodiìo</a:t>
            </a:r>
            <a:r>
              <a:rPr lang="it-IT" baseline="0" dirty="0" smtClean="0"/>
              <a:t> di campionamento microbiologico, sia in termini di costi che di tempo di analisi.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3356A-6AC9-4D69-A741-FAA898BBED7B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767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Una proposta per l’analisi di</a:t>
            </a:r>
            <a:r>
              <a:rPr lang="it-IT" baseline="0" dirty="0" smtClean="0"/>
              <a:t> pattern complessi di composti volatili è costituita dall’utilizzo di nasi elettronici. La letteratura mostra come questi strumenti siano efficaci nell’identificazione di microorganismi, anche in ambienti indoor. </a:t>
            </a:r>
          </a:p>
          <a:p>
            <a:r>
              <a:rPr lang="it-IT" baseline="0" dirty="0" smtClean="0"/>
              <a:t>Queste sono quindi le basi di partenza per lo sviluppo del dispositivo proposto  e realizzato in questo progetto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3356A-6AC9-4D69-A741-FAA898BBED7B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7470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Il naso elettronico realizzato presso</a:t>
            </a:r>
            <a:r>
              <a:rPr lang="it-IT" baseline="0" dirty="0" smtClean="0"/>
              <a:t> TV è composto da un array di 12 sensori basati su QMB con frequenza di oscillazione di 20 MHz rivestiti da diversi materiali sensibili. 8 sono </a:t>
            </a:r>
            <a:r>
              <a:rPr lang="it-IT" baseline="0" dirty="0" err="1" smtClean="0"/>
              <a:t>metalloporfirine</a:t>
            </a:r>
            <a:r>
              <a:rPr lang="it-IT" baseline="0" dirty="0" smtClean="0"/>
              <a:t>, sintetizzate presso TV e depositate per spray e 4 sono </a:t>
            </a:r>
            <a:r>
              <a:rPr lang="it-IT" baseline="0" dirty="0" err="1" smtClean="0"/>
              <a:t>naonofibre</a:t>
            </a:r>
            <a:r>
              <a:rPr lang="it-IT" baseline="0" dirty="0" smtClean="0"/>
              <a:t> polimeri compositi depositate tramite </a:t>
            </a:r>
            <a:r>
              <a:rPr lang="it-IT" baseline="0" dirty="0" err="1" smtClean="0"/>
              <a:t>elettrospinning</a:t>
            </a:r>
            <a:r>
              <a:rPr lang="it-IT" baseline="0" dirty="0" smtClean="0"/>
              <a:t> realizzati dal CNR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3356A-6AC9-4D69-A741-FAA898BBED7B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8326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B9A2-35BB-4E3D-A7E9-A79F58C46B32}" type="datetimeFigureOut">
              <a:rPr lang="it-IT" smtClean="0"/>
              <a:t>24/10/2019</a:t>
            </a:fld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BE4E2-B16F-4975-9160-CD8F608FCA93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524" y="758952"/>
            <a:ext cx="786615" cy="466725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0524" y="93443"/>
            <a:ext cx="579689" cy="648700"/>
          </a:xfrm>
          <a:prstGeom prst="rect">
            <a:avLst/>
          </a:prstGeom>
        </p:spPr>
      </p:pic>
      <p:pic>
        <p:nvPicPr>
          <p:cNvPr id="15" name="Immagine 14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" y="6406840"/>
            <a:ext cx="1086752" cy="454775"/>
          </a:xfrm>
          <a:prstGeom prst="rect">
            <a:avLst/>
          </a:prstGeom>
        </p:spPr>
      </p:pic>
      <p:sp>
        <p:nvSpPr>
          <p:cNvPr id="17" name="CasellaDiTesto 16"/>
          <p:cNvSpPr txBox="1"/>
          <p:nvPr userDrawn="1"/>
        </p:nvSpPr>
        <p:spPr>
          <a:xfrm>
            <a:off x="4558486" y="6503847"/>
            <a:ext cx="3135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smtClean="0">
                <a:solidFill>
                  <a:schemeClr val="bg1"/>
                </a:solidFill>
              </a:rPr>
              <a:t>Workshop BRIC ID 12/2016- Rome, 25 oct 2019</a:t>
            </a:r>
            <a:endParaRPr lang="it-IT" sz="1200" dirty="0">
              <a:solidFill>
                <a:schemeClr val="bg1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99932" y="59332"/>
            <a:ext cx="688908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73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B9A2-35BB-4E3D-A7E9-A79F58C46B32}" type="datetimeFigureOut">
              <a:rPr lang="it-IT" smtClean="0"/>
              <a:t>24/10/2019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BE4E2-B16F-4975-9160-CD8F608FCA93}" type="slidenum">
              <a:rPr lang="it-IT" smtClean="0"/>
              <a:t>‹N›</a:t>
            </a:fld>
            <a:endParaRPr lang="it-IT"/>
          </a:p>
        </p:txBody>
      </p:sp>
      <p:sp>
        <p:nvSpPr>
          <p:cNvPr id="7" name="CasellaDiTesto 6"/>
          <p:cNvSpPr txBox="1"/>
          <p:nvPr userDrawn="1"/>
        </p:nvSpPr>
        <p:spPr>
          <a:xfrm>
            <a:off x="4558486" y="6503847"/>
            <a:ext cx="3135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smtClean="0">
                <a:solidFill>
                  <a:schemeClr val="bg1"/>
                </a:solidFill>
              </a:rPr>
              <a:t>Workshop BRIC ID 12/2016- Rome, 25 oct 2019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354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B9A2-35BB-4E3D-A7E9-A79F58C46B32}" type="datetimeFigureOut">
              <a:rPr lang="it-IT" smtClean="0"/>
              <a:t>24/10/2019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BE4E2-B16F-4975-9160-CD8F608FCA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2808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B9A2-35BB-4E3D-A7E9-A79F58C46B32}" type="datetimeFigureOut">
              <a:rPr lang="it-IT" smtClean="0"/>
              <a:t>24/10/2019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Workshop BRIC ID 12/2016- Rome, 25 </a:t>
            </a:r>
            <a:r>
              <a:rPr lang="en-US" dirty="0" err="1" smtClean="0"/>
              <a:t>oct</a:t>
            </a:r>
            <a:r>
              <a:rPr lang="en-US" dirty="0" smtClean="0"/>
              <a:t> 2019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BE4E2-B16F-4975-9160-CD8F608FCA93}" type="slidenum">
              <a:rPr lang="it-IT" smtClean="0"/>
              <a:t>‹N›</a:t>
            </a:fld>
            <a:endParaRPr lang="it-IT"/>
          </a:p>
        </p:txBody>
      </p:sp>
      <p:sp>
        <p:nvSpPr>
          <p:cNvPr id="7" name="CasellaDiTesto 6"/>
          <p:cNvSpPr txBox="1"/>
          <p:nvPr userDrawn="1"/>
        </p:nvSpPr>
        <p:spPr>
          <a:xfrm>
            <a:off x="4558486" y="6503847"/>
            <a:ext cx="3135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smtClean="0">
                <a:solidFill>
                  <a:schemeClr val="bg1"/>
                </a:solidFill>
              </a:rPr>
              <a:t>Workshop BRIC ID 12/2016- Rome, 25 oct 2019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43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B9A2-35BB-4E3D-A7E9-A79F58C46B32}" type="datetimeFigureOut">
              <a:rPr lang="it-IT" smtClean="0"/>
              <a:t>24/10/2019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Workshop BRIC ID 12/2016- Rome, 25 </a:t>
            </a:r>
            <a:r>
              <a:rPr lang="en-US" dirty="0" err="1" smtClean="0"/>
              <a:t>oct</a:t>
            </a:r>
            <a:r>
              <a:rPr lang="en-US" dirty="0" smtClean="0"/>
              <a:t> 2019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BE4E2-B16F-4975-9160-CD8F608FCA93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magine 11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" y="6406840"/>
            <a:ext cx="1086752" cy="454775"/>
          </a:xfrm>
          <a:prstGeom prst="rect">
            <a:avLst/>
          </a:prstGeom>
        </p:spPr>
      </p:pic>
      <p:sp>
        <p:nvSpPr>
          <p:cNvPr id="13" name="CasellaDiTesto 12"/>
          <p:cNvSpPr txBox="1"/>
          <p:nvPr userDrawn="1"/>
        </p:nvSpPr>
        <p:spPr>
          <a:xfrm>
            <a:off x="4558486" y="6503847"/>
            <a:ext cx="3135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smtClean="0">
                <a:solidFill>
                  <a:schemeClr val="bg1"/>
                </a:solidFill>
              </a:rPr>
              <a:t>Workshop BRIC ID 12/2016- Rome, 25 oct 2019</a:t>
            </a:r>
            <a:endParaRPr lang="it-IT" sz="1200" dirty="0">
              <a:solidFill>
                <a:schemeClr val="bg1"/>
              </a:solidFill>
            </a:endParaRPr>
          </a:p>
        </p:txBody>
      </p:sp>
      <p:pic>
        <p:nvPicPr>
          <p:cNvPr id="14" name="Immagine 13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524" y="758952"/>
            <a:ext cx="786615" cy="466725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0524" y="93443"/>
            <a:ext cx="579689" cy="6487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99932" y="59332"/>
            <a:ext cx="688908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798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B9A2-35BB-4E3D-A7E9-A79F58C46B32}" type="datetimeFigureOut">
              <a:rPr lang="it-IT" smtClean="0"/>
              <a:t>24/10/2019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Workshop BRIC ID 12/2016- Rome, 25 </a:t>
            </a:r>
            <a:r>
              <a:rPr lang="en-US" dirty="0" err="1" smtClean="0"/>
              <a:t>oct</a:t>
            </a:r>
            <a:r>
              <a:rPr lang="en-US" dirty="0" smtClean="0"/>
              <a:t> 2019</a:t>
            </a: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BE4E2-B16F-4975-9160-CD8F608FCA93}" type="slidenum">
              <a:rPr lang="it-IT" smtClean="0"/>
              <a:t>‹N›</a:t>
            </a:fld>
            <a:endParaRPr lang="it-IT"/>
          </a:p>
        </p:txBody>
      </p:sp>
      <p:sp>
        <p:nvSpPr>
          <p:cNvPr id="9" name="CasellaDiTesto 8"/>
          <p:cNvSpPr txBox="1"/>
          <p:nvPr userDrawn="1"/>
        </p:nvSpPr>
        <p:spPr>
          <a:xfrm>
            <a:off x="4558486" y="6503847"/>
            <a:ext cx="3135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smtClean="0">
                <a:solidFill>
                  <a:schemeClr val="bg1"/>
                </a:solidFill>
              </a:rPr>
              <a:t>Workshop BRIC ID 12/2016- Rome, 25 oct 2019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778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B9A2-35BB-4E3D-A7E9-A79F58C46B32}" type="datetimeFigureOut">
              <a:rPr lang="it-IT" smtClean="0"/>
              <a:t>24/10/2019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BE4E2-B16F-4975-9160-CD8F608FCA93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CasellaDiTesto 10"/>
          <p:cNvSpPr txBox="1"/>
          <p:nvPr userDrawn="1"/>
        </p:nvSpPr>
        <p:spPr>
          <a:xfrm>
            <a:off x="4558486" y="6503847"/>
            <a:ext cx="3135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smtClean="0">
                <a:solidFill>
                  <a:schemeClr val="bg1"/>
                </a:solidFill>
              </a:rPr>
              <a:t>Workshop BRIC ID 12/2016- Rome, 25 oct 2019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034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B9A2-35BB-4E3D-A7E9-A79F58C46B32}" type="datetimeFigureOut">
              <a:rPr lang="it-IT" smtClean="0"/>
              <a:t>24/10/2019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BE4E2-B16F-4975-9160-CD8F608FCA93}" type="slidenum">
              <a:rPr lang="it-IT" smtClean="0"/>
              <a:t>‹N›</a:t>
            </a:fld>
            <a:endParaRPr lang="it-IT"/>
          </a:p>
        </p:txBody>
      </p:sp>
      <p:sp>
        <p:nvSpPr>
          <p:cNvPr id="6" name="CasellaDiTesto 5"/>
          <p:cNvSpPr txBox="1"/>
          <p:nvPr userDrawn="1"/>
        </p:nvSpPr>
        <p:spPr>
          <a:xfrm>
            <a:off x="4558486" y="6503847"/>
            <a:ext cx="3135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smtClean="0">
                <a:solidFill>
                  <a:schemeClr val="bg1"/>
                </a:solidFill>
              </a:rPr>
              <a:t>Workshop BRIC ID 12/2016- Rome, 25 oct 2019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119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B9A2-35BB-4E3D-A7E9-A79F58C46B32}" type="datetimeFigureOut">
              <a:rPr lang="it-IT" smtClean="0"/>
              <a:t>24/10/2019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BE4E2-B16F-4975-9160-CD8F608FCA93}" type="slidenum">
              <a:rPr lang="it-IT" smtClean="0"/>
              <a:t>‹N›</a:t>
            </a:fld>
            <a:endParaRPr lang="it-IT"/>
          </a:p>
        </p:txBody>
      </p:sp>
      <p:pic>
        <p:nvPicPr>
          <p:cNvPr id="12" name="Immagine 11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" y="6406840"/>
            <a:ext cx="1086752" cy="454775"/>
          </a:xfrm>
          <a:prstGeom prst="rect">
            <a:avLst/>
          </a:prstGeom>
        </p:spPr>
      </p:pic>
      <p:sp>
        <p:nvSpPr>
          <p:cNvPr id="13" name="CasellaDiTesto 12"/>
          <p:cNvSpPr txBox="1"/>
          <p:nvPr userDrawn="1"/>
        </p:nvSpPr>
        <p:spPr>
          <a:xfrm>
            <a:off x="4558486" y="6503847"/>
            <a:ext cx="3135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smtClean="0">
                <a:solidFill>
                  <a:schemeClr val="bg1"/>
                </a:solidFill>
              </a:rPr>
              <a:t>Workshop BRIC ID 12/2016- Rome, 25 oct 2019</a:t>
            </a:r>
            <a:endParaRPr lang="it-IT" sz="1200" dirty="0">
              <a:solidFill>
                <a:schemeClr val="bg1"/>
              </a:solidFill>
            </a:endParaRPr>
          </a:p>
        </p:txBody>
      </p:sp>
      <p:pic>
        <p:nvPicPr>
          <p:cNvPr id="14" name="Immagine 13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524" y="758952"/>
            <a:ext cx="786615" cy="466725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0524" y="93443"/>
            <a:ext cx="579689" cy="6487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99932" y="59332"/>
            <a:ext cx="688908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09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9A5B9A2-35BB-4E3D-A7E9-A79F58C46B32}" type="datetimeFigureOut">
              <a:rPr lang="it-IT" smtClean="0"/>
              <a:t>24/10/2019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BABE4E2-B16F-4975-9160-CD8F608FCA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9332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B9A2-35BB-4E3D-A7E9-A79F58C46B32}" type="datetimeFigureOut">
              <a:rPr lang="it-IT" smtClean="0"/>
              <a:t>24/10/2019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BE4E2-B16F-4975-9160-CD8F608FCA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14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9A5B9A2-35BB-4E3D-A7E9-A79F58C46B32}" type="datetimeFigureOut">
              <a:rPr lang="it-IT" smtClean="0"/>
              <a:t>24/10/2019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Workshop BRIC ID 12/2016- Rome, 25 </a:t>
            </a:r>
            <a:r>
              <a:rPr lang="en-US" dirty="0" err="1" smtClean="0"/>
              <a:t>oct</a:t>
            </a:r>
            <a:r>
              <a:rPr lang="en-US" dirty="0" smtClean="0"/>
              <a:t> 2019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BABE4E2-B16F-4975-9160-CD8F608FCA93}" type="slidenum">
              <a:rPr lang="it-IT" smtClean="0"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12"/>
          <p:cNvPicPr/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" y="6406840"/>
            <a:ext cx="1086752" cy="454775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524" y="758952"/>
            <a:ext cx="786615" cy="466725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20524" y="93443"/>
            <a:ext cx="579689" cy="6487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499932" y="59332"/>
            <a:ext cx="688908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85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i="1" dirty="0"/>
              <a:t>In vitro </a:t>
            </a:r>
            <a:r>
              <a:rPr lang="en-US" sz="3600" dirty="0"/>
              <a:t>identification of </a:t>
            </a:r>
            <a:r>
              <a:rPr lang="en-US" sz="3600" i="1" dirty="0"/>
              <a:t>Aspergillus</a:t>
            </a:r>
            <a:r>
              <a:rPr lang="en-US" sz="3600" dirty="0"/>
              <a:t> species and indoor air analysis using a QMB-based gas sensor array</a:t>
            </a:r>
            <a:endParaRPr lang="it-IT" sz="36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00050" y="4455621"/>
            <a:ext cx="9959013" cy="1677760"/>
          </a:xfrm>
        </p:spPr>
        <p:txBody>
          <a:bodyPr>
            <a:normAutofit fontScale="25000" lnSpcReduction="20000"/>
          </a:bodyPr>
          <a:lstStyle/>
          <a:p>
            <a:r>
              <a:rPr lang="it-IT" sz="5600" b="1" i="1" u="sng" cap="none" spc="-5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Rosamaria Capuano</a:t>
            </a:r>
            <a:r>
              <a:rPr lang="it-IT" sz="5600" b="1" i="1" cap="none" spc="-50" baseline="3000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1</a:t>
            </a:r>
            <a:r>
              <a:rPr lang="it-IT" sz="5600" i="1" cap="none" spc="-5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, Antonella Mansi</a:t>
            </a:r>
            <a:r>
              <a:rPr lang="it-IT" sz="5600" i="1" cap="none" spc="-50" baseline="3000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2</a:t>
            </a:r>
            <a:r>
              <a:rPr lang="it-IT" sz="5600" i="1" cap="none" spc="-5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, Emilia Paba</a:t>
            </a:r>
            <a:r>
              <a:rPr lang="it-IT" sz="5600" i="1" cap="none" spc="-50" baseline="3000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2</a:t>
            </a:r>
            <a:r>
              <a:rPr lang="it-IT" sz="5600" i="1" cap="none" spc="-5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, Andrea Gordiani</a:t>
            </a:r>
            <a:r>
              <a:rPr lang="it-IT" sz="5600" i="1" cap="none" spc="-50" baseline="3000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2</a:t>
            </a:r>
            <a:r>
              <a:rPr lang="it-IT" sz="5600" i="1" cap="none" spc="-5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, Nunziata L’Episcopo</a:t>
            </a:r>
            <a:r>
              <a:rPr lang="it-IT" sz="5600" i="1" cap="none" spc="-50" baseline="3000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2</a:t>
            </a:r>
            <a:r>
              <a:rPr lang="it-IT" sz="5600" i="1" cap="none" spc="-5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, Anna Maria Marcelloni</a:t>
            </a:r>
            <a:r>
              <a:rPr lang="it-IT" sz="5600" i="1" cap="none" spc="-50" baseline="3000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2</a:t>
            </a:r>
            <a:r>
              <a:rPr lang="it-IT" sz="5600" i="1" cap="none" spc="-5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, Alessandra Chiominto</a:t>
            </a:r>
            <a:r>
              <a:rPr lang="it-IT" sz="5600" i="1" cap="none" spc="-50" baseline="3000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2</a:t>
            </a:r>
            <a:r>
              <a:rPr lang="it-IT" sz="5600" i="1" cap="none" spc="-5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, Anna Rita Proietto</a:t>
            </a:r>
            <a:r>
              <a:rPr lang="it-IT" sz="5600" i="1" cap="none" spc="-50" baseline="3000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2</a:t>
            </a:r>
            <a:r>
              <a:rPr lang="it-IT" sz="5600" i="1" cap="none" spc="-5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, Emiliano Zampetti</a:t>
            </a:r>
            <a:r>
              <a:rPr lang="it-IT" sz="5600" i="1" cap="none" spc="-50" baseline="3000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3</a:t>
            </a:r>
            <a:r>
              <a:rPr lang="it-IT" sz="5600" i="1" cap="none" spc="-5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, Antonella Macagnano</a:t>
            </a:r>
            <a:r>
              <a:rPr lang="it-IT" sz="5600" i="1" cap="none" spc="-50" baseline="3000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3</a:t>
            </a:r>
            <a:r>
              <a:rPr lang="it-IT" sz="5600" i="1" cap="none" spc="-5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, </a:t>
            </a:r>
            <a:r>
              <a:rPr lang="it-IT" sz="5600" i="1" cap="none" spc="-50" dirty="0" err="1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Alexandro</a:t>
            </a:r>
            <a:r>
              <a:rPr lang="it-IT" sz="5600" i="1" cap="none" spc="-5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 Catini</a:t>
            </a:r>
            <a:r>
              <a:rPr lang="it-IT" sz="5600" i="1" cap="none" spc="-50" baseline="3000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1</a:t>
            </a:r>
            <a:r>
              <a:rPr lang="it-IT" sz="5600" i="1" cap="none" spc="-5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, Roberto Paolesse</a:t>
            </a:r>
            <a:r>
              <a:rPr lang="it-IT" sz="5600" i="1" cap="none" spc="-50" baseline="3000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4</a:t>
            </a:r>
            <a:r>
              <a:rPr lang="it-IT" sz="5600" i="1" cap="none" spc="-5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, Giovanna Tranfo</a:t>
            </a:r>
            <a:r>
              <a:rPr lang="it-IT" sz="5600" i="1" cap="none" spc="-50" baseline="3000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2</a:t>
            </a:r>
            <a:r>
              <a:rPr lang="it-IT" sz="5600" i="1" cap="none" spc="-5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, Corrado Di </a:t>
            </a:r>
            <a:r>
              <a:rPr lang="it-IT" sz="5600" i="1" cap="none" spc="-5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Natale</a:t>
            </a:r>
            <a:r>
              <a:rPr lang="it-IT" sz="5600" i="1" cap="none" spc="-50" baseline="300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1</a:t>
            </a:r>
          </a:p>
          <a:p>
            <a:pPr algn="ctr">
              <a:lnSpc>
                <a:spcPct val="120000"/>
              </a:lnSpc>
            </a:pPr>
            <a:r>
              <a:rPr lang="it-IT" sz="3400" i="1" cap="none" spc="-50" baseline="300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1</a:t>
            </a:r>
            <a:r>
              <a:rPr lang="it-IT" sz="3400" i="1" cap="none" spc="-5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 Dipartimento </a:t>
            </a:r>
            <a:r>
              <a:rPr lang="it-IT" sz="3400" i="1" cap="none" spc="-5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Ingegneria Elettronica, Università di Roma Tor Vergata, Roma; </a:t>
            </a:r>
            <a:r>
              <a:rPr lang="it-IT" sz="3400" i="1" cap="none" spc="-50" dirty="0" err="1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Italy</a:t>
            </a:r>
            <a:endParaRPr lang="it-IT" sz="3400" i="1" cap="none" spc="-50" dirty="0">
              <a:solidFill>
                <a:prstClr val="black">
                  <a:lumMod val="85000"/>
                  <a:lumOff val="15000"/>
                </a:prstClr>
              </a:solidFill>
              <a:ea typeface="+mj-ea"/>
              <a:cs typeface="+mj-cs"/>
            </a:endParaRPr>
          </a:p>
          <a:p>
            <a:pPr algn="ctr">
              <a:lnSpc>
                <a:spcPct val="120000"/>
              </a:lnSpc>
            </a:pPr>
            <a:r>
              <a:rPr lang="it-IT" sz="3400" i="1" cap="none" spc="-50" baseline="300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2</a:t>
            </a:r>
            <a:r>
              <a:rPr lang="it-IT" sz="3400" i="1" cap="none" spc="-5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 INAIL</a:t>
            </a:r>
            <a:r>
              <a:rPr lang="it-IT" sz="3400" i="1" cap="none" spc="-5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, Monteporzio Catone (Roma), </a:t>
            </a:r>
            <a:r>
              <a:rPr lang="it-IT" sz="3400" i="1" cap="none" spc="-50" dirty="0" err="1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Italy</a:t>
            </a:r>
            <a:endParaRPr lang="it-IT" sz="3400" i="1" cap="none" spc="-50" dirty="0">
              <a:solidFill>
                <a:prstClr val="black">
                  <a:lumMod val="85000"/>
                  <a:lumOff val="15000"/>
                </a:prstClr>
              </a:solidFill>
              <a:ea typeface="+mj-ea"/>
              <a:cs typeface="+mj-cs"/>
            </a:endParaRPr>
          </a:p>
          <a:p>
            <a:pPr algn="ctr">
              <a:lnSpc>
                <a:spcPct val="120000"/>
              </a:lnSpc>
            </a:pPr>
            <a:r>
              <a:rPr lang="it-IT" sz="3400" i="1" cap="none" spc="-50" baseline="3000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3 </a:t>
            </a:r>
            <a:r>
              <a:rPr lang="it-IT" sz="3400" i="1" cap="none" spc="-5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CNR-IIA, Monterotondo (Roma), </a:t>
            </a:r>
            <a:r>
              <a:rPr lang="it-IT" sz="3400" i="1" cap="none" spc="-50" dirty="0" err="1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Italy</a:t>
            </a:r>
            <a:endParaRPr lang="it-IT" sz="3400" i="1" cap="none" spc="-50" dirty="0">
              <a:solidFill>
                <a:prstClr val="black">
                  <a:lumMod val="85000"/>
                  <a:lumOff val="15000"/>
                </a:prstClr>
              </a:solidFill>
              <a:ea typeface="+mj-ea"/>
              <a:cs typeface="+mj-cs"/>
            </a:endParaRPr>
          </a:p>
          <a:p>
            <a:pPr algn="ctr">
              <a:lnSpc>
                <a:spcPct val="120000"/>
              </a:lnSpc>
            </a:pPr>
            <a:r>
              <a:rPr lang="it-IT" sz="3400" i="1" cap="none" spc="-50" baseline="3000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4 </a:t>
            </a:r>
            <a:r>
              <a:rPr lang="it-IT" sz="3400" i="1" cap="none" spc="-5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Dipartimento di Scienze e Tecnologie Chimiche, Università di Roma Tor Vergata, Roma; </a:t>
            </a:r>
            <a:r>
              <a:rPr lang="it-IT" sz="3400" i="1" cap="none" spc="-50" dirty="0" err="1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Italy</a:t>
            </a:r>
            <a:endParaRPr lang="it-IT" sz="3400" i="1" cap="none" spc="-50" dirty="0">
              <a:solidFill>
                <a:prstClr val="black">
                  <a:lumMod val="85000"/>
                  <a:lumOff val="15000"/>
                </a:prstClr>
              </a:solidFill>
              <a:ea typeface="+mj-ea"/>
              <a:cs typeface="+mj-cs"/>
            </a:endParaRPr>
          </a:p>
          <a:p>
            <a:endParaRPr lang="it-IT" sz="3400" i="1" cap="none" spc="-50" baseline="30000" dirty="0">
              <a:solidFill>
                <a:prstClr val="black">
                  <a:lumMod val="85000"/>
                  <a:lumOff val="15000"/>
                </a:prstClr>
              </a:solidFill>
              <a:ea typeface="+mj-ea"/>
              <a:cs typeface="+mj-cs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000" y="317241"/>
            <a:ext cx="3825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8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Tor Vergata gas </a:t>
            </a:r>
            <a:r>
              <a:rPr lang="it-IT" dirty="0" err="1" smtClean="0"/>
              <a:t>sensor</a:t>
            </a:r>
            <a:r>
              <a:rPr lang="it-IT" dirty="0" smtClean="0"/>
              <a:t> array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325" y="3545457"/>
            <a:ext cx="2971011" cy="223108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325" y="1890239"/>
            <a:ext cx="2971011" cy="132665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865299" y="1995077"/>
            <a:ext cx="6650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Array of 12 </a:t>
            </a:r>
            <a:r>
              <a:rPr lang="it-IT" dirty="0" err="1" smtClean="0"/>
              <a:t>sensors</a:t>
            </a:r>
            <a:r>
              <a:rPr lang="it-IT" dirty="0" smtClean="0"/>
              <a:t> </a:t>
            </a:r>
            <a:r>
              <a:rPr lang="it-IT" dirty="0" err="1" smtClean="0"/>
              <a:t>based</a:t>
            </a:r>
            <a:r>
              <a:rPr lang="it-IT" dirty="0" smtClean="0"/>
              <a:t> on </a:t>
            </a:r>
            <a:r>
              <a:rPr lang="it-IT" dirty="0" err="1" smtClean="0"/>
              <a:t>quartz</a:t>
            </a:r>
            <a:r>
              <a:rPr lang="it-IT" dirty="0" smtClean="0"/>
              <a:t> </a:t>
            </a:r>
            <a:r>
              <a:rPr lang="it-IT" dirty="0" err="1" smtClean="0"/>
              <a:t>microbalances</a:t>
            </a:r>
            <a:r>
              <a:rPr lang="it-IT" dirty="0" smtClean="0"/>
              <a:t> (QMB-f</a:t>
            </a:r>
            <a:r>
              <a:rPr lang="it-IT" baseline="-25000" dirty="0" smtClean="0"/>
              <a:t>0</a:t>
            </a:r>
            <a:r>
              <a:rPr lang="it-IT" dirty="0" smtClean="0"/>
              <a:t>=20MHz)</a:t>
            </a:r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7127" y="2815883"/>
            <a:ext cx="1577852" cy="643482"/>
          </a:xfrm>
          <a:prstGeom prst="rect">
            <a:avLst/>
          </a:prstGeom>
          <a:ln>
            <a:solidFill>
              <a:srgbClr val="A6B727"/>
            </a:solidFill>
          </a:ln>
        </p:spPr>
      </p:pic>
      <p:sp>
        <p:nvSpPr>
          <p:cNvPr id="10" name="CasellaDiTesto 9"/>
          <p:cNvSpPr txBox="1"/>
          <p:nvPr/>
        </p:nvSpPr>
        <p:spPr>
          <a:xfrm>
            <a:off x="4865299" y="2843534"/>
            <a:ext cx="2029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 smtClean="0">
                <a:solidFill>
                  <a:schemeClr val="accent1">
                    <a:lumMod val="75000"/>
                  </a:schemeClr>
                </a:solidFill>
              </a:rPr>
              <a:t>Sauerbrey</a:t>
            </a:r>
            <a:r>
              <a:rPr lang="it-IT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i="1" dirty="0" err="1" smtClean="0">
                <a:solidFill>
                  <a:schemeClr val="accent1">
                    <a:lumMod val="75000"/>
                  </a:schemeClr>
                </a:solidFill>
              </a:rPr>
              <a:t>equation</a:t>
            </a:r>
            <a:endParaRPr lang="it-IT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9805689" y="2797367"/>
            <a:ext cx="20901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200" b="1" dirty="0">
                <a:solidFill>
                  <a:prstClr val="black"/>
                </a:solidFill>
                <a:latin typeface="Garamond" pitchFamily="18" charset="0"/>
              </a:rPr>
              <a:t>A</a:t>
            </a:r>
            <a:r>
              <a:rPr lang="it-IT" sz="1200" dirty="0">
                <a:solidFill>
                  <a:prstClr val="black"/>
                </a:solidFill>
                <a:latin typeface="Garamond" pitchFamily="18" charset="0"/>
              </a:rPr>
              <a:t>=</a:t>
            </a:r>
            <a:r>
              <a:rPr lang="it-IT" sz="1200" dirty="0" err="1">
                <a:solidFill>
                  <a:prstClr val="black"/>
                </a:solidFill>
                <a:latin typeface="Garamond" pitchFamily="18" charset="0"/>
              </a:rPr>
              <a:t>coated</a:t>
            </a:r>
            <a:r>
              <a:rPr lang="it-IT" sz="1200" dirty="0">
                <a:solidFill>
                  <a:prstClr val="black"/>
                </a:solidFill>
                <a:latin typeface="Garamond" pitchFamily="18" charset="0"/>
              </a:rPr>
              <a:t> area </a:t>
            </a:r>
            <a:endParaRPr lang="it-IT" sz="1200" dirty="0" smtClean="0">
              <a:solidFill>
                <a:prstClr val="black"/>
              </a:solidFill>
              <a:latin typeface="Garamond" pitchFamily="18" charset="0"/>
            </a:endParaRPr>
          </a:p>
          <a:p>
            <a:r>
              <a:rPr lang="it-IT" sz="1200" b="1" dirty="0" err="1" smtClean="0">
                <a:solidFill>
                  <a:prstClr val="black"/>
                </a:solidFill>
                <a:latin typeface="Garamond" pitchFamily="18" charset="0"/>
              </a:rPr>
              <a:t>C</a:t>
            </a:r>
            <a:r>
              <a:rPr lang="it-IT" sz="1200" b="1" i="1" baseline="-25000" dirty="0" err="1" smtClean="0">
                <a:solidFill>
                  <a:prstClr val="black"/>
                </a:solidFill>
                <a:latin typeface="Garamond" pitchFamily="18" charset="0"/>
              </a:rPr>
              <a:t>f</a:t>
            </a:r>
            <a:r>
              <a:rPr lang="it-IT" sz="1200" dirty="0" smtClean="0">
                <a:solidFill>
                  <a:prstClr val="black"/>
                </a:solidFill>
                <a:latin typeface="Garamond" pitchFamily="18" charset="0"/>
              </a:rPr>
              <a:t>=mass </a:t>
            </a:r>
            <a:r>
              <a:rPr lang="it-IT" sz="1200" dirty="0" err="1">
                <a:solidFill>
                  <a:prstClr val="black"/>
                </a:solidFill>
                <a:latin typeface="Garamond" pitchFamily="18" charset="0"/>
              </a:rPr>
              <a:t>sensitivity</a:t>
            </a:r>
            <a:r>
              <a:rPr lang="it-IT" sz="1200" dirty="0">
                <a:solidFill>
                  <a:prstClr val="black"/>
                </a:solidFill>
                <a:latin typeface="Garamond" pitchFamily="18" charset="0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Garamond" pitchFamily="18" charset="0"/>
              </a:rPr>
              <a:t>constant</a:t>
            </a:r>
            <a:r>
              <a:rPr lang="it-IT" sz="1200" dirty="0">
                <a:solidFill>
                  <a:prstClr val="black"/>
                </a:solidFill>
                <a:latin typeface="Garamond" pitchFamily="18" charset="0"/>
              </a:rPr>
              <a:t>, </a:t>
            </a:r>
            <a:endParaRPr lang="it-IT" sz="1200" dirty="0" smtClean="0">
              <a:solidFill>
                <a:prstClr val="black"/>
              </a:solidFill>
              <a:latin typeface="Garamond" pitchFamily="18" charset="0"/>
            </a:endParaRPr>
          </a:p>
          <a:p>
            <a:r>
              <a:rPr lang="it-IT" sz="1200" b="1" dirty="0" smtClean="0">
                <a:solidFill>
                  <a:prstClr val="black"/>
                </a:solidFill>
                <a:latin typeface="Garamond" pitchFamily="18" charset="0"/>
              </a:rPr>
              <a:t>f</a:t>
            </a:r>
            <a:r>
              <a:rPr lang="it-IT" sz="1200" b="1" i="1" baseline="-25000" dirty="0" smtClean="0">
                <a:solidFill>
                  <a:prstClr val="black"/>
                </a:solidFill>
                <a:latin typeface="Garamond" pitchFamily="18" charset="0"/>
              </a:rPr>
              <a:t>0</a:t>
            </a:r>
            <a:r>
              <a:rPr lang="it-IT" sz="1200" dirty="0">
                <a:solidFill>
                  <a:prstClr val="black"/>
                </a:solidFill>
                <a:latin typeface="Garamond" pitchFamily="18" charset="0"/>
              </a:rPr>
              <a:t>= </a:t>
            </a:r>
            <a:r>
              <a:rPr lang="it-IT" sz="1200" dirty="0" err="1">
                <a:solidFill>
                  <a:prstClr val="black"/>
                </a:solidFill>
                <a:latin typeface="Garamond" pitchFamily="18" charset="0"/>
              </a:rPr>
              <a:t>fundamental</a:t>
            </a:r>
            <a:r>
              <a:rPr lang="it-IT" sz="1200" dirty="0">
                <a:solidFill>
                  <a:prstClr val="black"/>
                </a:solidFill>
                <a:latin typeface="Garamond" pitchFamily="18" charset="0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Garamond" pitchFamily="18" charset="0"/>
              </a:rPr>
              <a:t>frequency</a:t>
            </a:r>
            <a:r>
              <a:rPr lang="it-IT" sz="1200" dirty="0">
                <a:solidFill>
                  <a:prstClr val="black"/>
                </a:solidFill>
                <a:latin typeface="Tahoma" pitchFamily="34" charset="0"/>
              </a:rPr>
              <a:t>.</a:t>
            </a:r>
          </a:p>
          <a:p>
            <a:endParaRPr lang="it-IT" sz="1200" dirty="0">
              <a:solidFill>
                <a:prstClr val="black"/>
              </a:solidFill>
              <a:latin typeface="Tahoma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6751144" y="3718584"/>
            <a:ext cx="1833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B050"/>
                </a:solidFill>
              </a:rPr>
              <a:t>Coating</a:t>
            </a:r>
            <a:r>
              <a:rPr lang="it-IT" dirty="0" smtClean="0">
                <a:solidFill>
                  <a:srgbClr val="00B050"/>
                </a:solidFill>
              </a:rPr>
              <a:t> </a:t>
            </a:r>
            <a:r>
              <a:rPr lang="it-IT" dirty="0" err="1" smtClean="0">
                <a:solidFill>
                  <a:srgbClr val="00B050"/>
                </a:solidFill>
              </a:rPr>
              <a:t>Materials</a:t>
            </a:r>
            <a:endParaRPr lang="it-IT" dirty="0">
              <a:solidFill>
                <a:srgbClr val="00B050"/>
              </a:solidFill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1557" y="4347090"/>
            <a:ext cx="3999174" cy="1908554"/>
          </a:xfrm>
          <a:prstGeom prst="rect">
            <a:avLst/>
          </a:prstGeom>
        </p:spPr>
      </p:pic>
      <p:graphicFrame>
        <p:nvGraphicFramePr>
          <p:cNvPr id="18" name="Tabel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959102"/>
              </p:ext>
            </p:extLst>
          </p:nvPr>
        </p:nvGraphicFramePr>
        <p:xfrm>
          <a:off x="8104082" y="4186162"/>
          <a:ext cx="3988391" cy="2125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8391">
                  <a:extLst>
                    <a:ext uri="{9D8B030D-6E8A-4147-A177-3AD203B41FA5}">
                      <a16:colId xmlns:a16="http://schemas.microsoft.com/office/drawing/2014/main" val="5167070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05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r>
                        <a:rPr lang="it-IT" sz="1050" b="0" kern="1200" baseline="-25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it-IT" sz="105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TPP, </a:t>
                      </a:r>
                      <a:r>
                        <a:rPr lang="it-IT" sz="105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graphene</a:t>
                      </a:r>
                      <a:r>
                        <a:rPr lang="it-IT" sz="105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05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flakes</a:t>
                      </a:r>
                      <a:r>
                        <a:rPr lang="it-IT" sz="105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it-IT" sz="105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polystyrene</a:t>
                      </a:r>
                      <a:r>
                        <a:rPr lang="it-IT" sz="105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it-IT" sz="105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polyhydroxybutyrate</a:t>
                      </a:r>
                      <a:r>
                        <a:rPr lang="it-IT" sz="105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(H2TPP-GO/PS-PHB);</a:t>
                      </a:r>
                    </a:p>
                    <a:p>
                      <a:endParaRPr lang="it-IT" sz="105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249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050" dirty="0" err="1" smtClean="0"/>
                        <a:t>Polyhydroxybutyrate</a:t>
                      </a:r>
                      <a:r>
                        <a:rPr lang="it-IT" sz="1050" dirty="0" smtClean="0"/>
                        <a:t>, </a:t>
                      </a:r>
                      <a:r>
                        <a:rPr lang="it-IT" sz="1050" dirty="0" err="1" smtClean="0"/>
                        <a:t>gold</a:t>
                      </a:r>
                      <a:r>
                        <a:rPr lang="it-IT" sz="1050" dirty="0" smtClean="0"/>
                        <a:t> </a:t>
                      </a:r>
                      <a:r>
                        <a:rPr lang="it-IT" sz="1050" dirty="0" err="1" smtClean="0"/>
                        <a:t>nanoparticles</a:t>
                      </a:r>
                      <a:r>
                        <a:rPr lang="it-IT" sz="1050" dirty="0" smtClean="0"/>
                        <a:t>, </a:t>
                      </a:r>
                      <a:r>
                        <a:rPr lang="it-IT" sz="1050" dirty="0" err="1" smtClean="0"/>
                        <a:t>graphene</a:t>
                      </a:r>
                      <a:r>
                        <a:rPr lang="it-IT" sz="1050" dirty="0" smtClean="0"/>
                        <a:t> </a:t>
                      </a:r>
                      <a:r>
                        <a:rPr lang="it-IT" sz="1050" dirty="0" err="1" smtClean="0"/>
                        <a:t>flakes</a:t>
                      </a:r>
                      <a:r>
                        <a:rPr lang="it-IT" sz="1050" dirty="0" smtClean="0"/>
                        <a:t> (PHB/</a:t>
                      </a:r>
                      <a:r>
                        <a:rPr lang="it-IT" sz="1050" dirty="0" err="1" smtClean="0"/>
                        <a:t>AuNP</a:t>
                      </a:r>
                      <a:r>
                        <a:rPr lang="it-IT" sz="1050" dirty="0" smtClean="0"/>
                        <a:t>/GO);</a:t>
                      </a:r>
                    </a:p>
                    <a:p>
                      <a:endParaRPr lang="it-IT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29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050" dirty="0" err="1" smtClean="0"/>
                        <a:t>Polycaprolactone</a:t>
                      </a:r>
                      <a:r>
                        <a:rPr lang="it-IT" sz="1050" dirty="0" smtClean="0"/>
                        <a:t>/</a:t>
                      </a:r>
                      <a:r>
                        <a:rPr lang="it-IT" sz="1050" dirty="0" err="1" smtClean="0"/>
                        <a:t>polyaniline-canphorsulfonica</a:t>
                      </a:r>
                      <a:r>
                        <a:rPr lang="it-IT" sz="1050" dirty="0" smtClean="0"/>
                        <a:t> acid (PCL/</a:t>
                      </a:r>
                      <a:r>
                        <a:rPr lang="it-IT" sz="1050" dirty="0" err="1" smtClean="0"/>
                        <a:t>PANi</a:t>
                      </a:r>
                      <a:r>
                        <a:rPr lang="it-IT" sz="1050" dirty="0" smtClean="0"/>
                        <a:t>-CSA);</a:t>
                      </a:r>
                    </a:p>
                    <a:p>
                      <a:endParaRPr lang="it-IT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0140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050" dirty="0" err="1" smtClean="0"/>
                        <a:t>polyethylenedioxythiophene-polystyrene</a:t>
                      </a:r>
                      <a:r>
                        <a:rPr lang="it-IT" sz="1050" dirty="0" smtClean="0"/>
                        <a:t> </a:t>
                      </a:r>
                      <a:r>
                        <a:rPr lang="it-IT" sz="1050" dirty="0" err="1" smtClean="0"/>
                        <a:t>sulfonate</a:t>
                      </a:r>
                      <a:r>
                        <a:rPr lang="it-IT" sz="1050" dirty="0" smtClean="0"/>
                        <a:t>, </a:t>
                      </a:r>
                      <a:r>
                        <a:rPr lang="it-IT" sz="1050" dirty="0" err="1" smtClean="0"/>
                        <a:t>polycaprolactone</a:t>
                      </a:r>
                      <a:r>
                        <a:rPr lang="it-IT" sz="1050" dirty="0" smtClean="0"/>
                        <a:t> (PEDOT-PSS/PCL)</a:t>
                      </a:r>
                    </a:p>
                    <a:p>
                      <a:endParaRPr lang="it-IT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7406354"/>
                  </a:ext>
                </a:extLst>
              </a:tr>
            </a:tbl>
          </a:graphicData>
        </a:graphic>
      </p:graphicFrame>
      <p:sp>
        <p:nvSpPr>
          <p:cNvPr id="19" name="Rettangolo 18"/>
          <p:cNvSpPr/>
          <p:nvPr/>
        </p:nvSpPr>
        <p:spPr>
          <a:xfrm>
            <a:off x="4488024" y="3691991"/>
            <a:ext cx="7604449" cy="26201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957325" y="6050532"/>
            <a:ext cx="321477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 smtClean="0"/>
              <a:t>[1] </a:t>
            </a:r>
            <a:r>
              <a:rPr lang="en-US" sz="1100" i="1" dirty="0" err="1" smtClean="0"/>
              <a:t>Sauerbrey</a:t>
            </a:r>
            <a:r>
              <a:rPr lang="en-US" sz="1100" i="1" dirty="0"/>
              <a:t>, G. Z., (1959</a:t>
            </a:r>
            <a:r>
              <a:rPr lang="en-US" sz="1100" i="1" dirty="0" smtClean="0"/>
              <a:t>), </a:t>
            </a:r>
            <a:r>
              <a:rPr lang="en-US" sz="1100" i="1" dirty="0" err="1"/>
              <a:t>Phys</a:t>
            </a:r>
            <a:r>
              <a:rPr lang="en-US" sz="1100" i="1" dirty="0"/>
              <a:t>, 155, 206–222.</a:t>
            </a:r>
            <a:endParaRPr lang="it-IT" sz="1100" i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8579049" y="2757898"/>
            <a:ext cx="3433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/>
              <a:t>[1]</a:t>
            </a:r>
            <a:endParaRPr lang="it-IT" sz="11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147277" y="4096384"/>
            <a:ext cx="8536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TV </a:t>
            </a:r>
            <a:r>
              <a:rPr lang="it-IT" sz="1200" dirty="0" err="1" smtClean="0"/>
              <a:t>sensors</a:t>
            </a:r>
            <a:endParaRPr lang="it-IT" sz="12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9617030" y="3949416"/>
            <a:ext cx="1169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CNR-IIA </a:t>
            </a:r>
            <a:r>
              <a:rPr lang="it-IT" sz="1200" dirty="0" err="1" smtClean="0"/>
              <a:t>sensors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20316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/>
              <a:t>In vitro </a:t>
            </a:r>
            <a:r>
              <a:rPr lang="en-US" dirty="0"/>
              <a:t>identification of </a:t>
            </a:r>
            <a:r>
              <a:rPr lang="en-US" i="1" dirty="0"/>
              <a:t>Aspergillus</a:t>
            </a:r>
            <a:r>
              <a:rPr lang="en-US" dirty="0"/>
              <a:t> species </a:t>
            </a:r>
            <a:endParaRPr lang="it-IT" dirty="0"/>
          </a:p>
        </p:txBody>
      </p:sp>
      <p:sp>
        <p:nvSpPr>
          <p:cNvPr id="4" name="Sottotitolo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5983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i="1" dirty="0" err="1" smtClean="0"/>
              <a:t>Aspergillus</a:t>
            </a:r>
            <a:r>
              <a:rPr lang="it-IT" dirty="0" smtClean="0"/>
              <a:t> </a:t>
            </a:r>
            <a:r>
              <a:rPr lang="it-IT" dirty="0" err="1" smtClean="0"/>
              <a:t>cultures</a:t>
            </a:r>
            <a:endParaRPr lang="it-IT" dirty="0"/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1695611994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3344217" y="5492002"/>
            <a:ext cx="5085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Incubated</a:t>
            </a:r>
            <a:r>
              <a:rPr lang="it-IT" dirty="0" smtClean="0">
                <a:solidFill>
                  <a:schemeClr val="accent3">
                    <a:lumMod val="75000"/>
                  </a:schemeClr>
                </a:solidFill>
              </a:rPr>
              <a:t>@</a:t>
            </a:r>
            <a:r>
              <a:rPr lang="it-IT" dirty="0" smtClean="0"/>
              <a:t>25°C</a:t>
            </a:r>
          </a:p>
          <a:p>
            <a:pPr algn="ctr"/>
            <a:r>
              <a:rPr lang="it-IT" dirty="0" err="1" smtClean="0"/>
              <a:t>Measured</a:t>
            </a:r>
            <a:r>
              <a:rPr lang="it-IT" dirty="0" smtClean="0"/>
              <a:t> </a:t>
            </a:r>
            <a:r>
              <a:rPr lang="it-IT" dirty="0" err="1" smtClean="0"/>
              <a:t>after</a:t>
            </a:r>
            <a:r>
              <a:rPr lang="it-IT" dirty="0" smtClean="0"/>
              <a:t> 3, 5, 10 </a:t>
            </a:r>
            <a:r>
              <a:rPr lang="it-IT" dirty="0" err="1" smtClean="0"/>
              <a:t>days</a:t>
            </a:r>
            <a:r>
              <a:rPr lang="it-IT" dirty="0" smtClean="0"/>
              <a:t> </a:t>
            </a:r>
            <a:r>
              <a:rPr lang="it-IT" dirty="0" err="1" smtClean="0"/>
              <a:t>after</a:t>
            </a:r>
            <a:r>
              <a:rPr lang="it-IT" dirty="0" smtClean="0"/>
              <a:t> </a:t>
            </a:r>
            <a:r>
              <a:rPr lang="it-IT" dirty="0" err="1" smtClean="0"/>
              <a:t>initial</a:t>
            </a:r>
            <a:r>
              <a:rPr lang="it-IT" dirty="0" smtClean="0"/>
              <a:t> </a:t>
            </a:r>
            <a:r>
              <a:rPr lang="it-IT" dirty="0" err="1" smtClean="0"/>
              <a:t>inoculation</a:t>
            </a:r>
            <a:r>
              <a:rPr lang="it-IT" dirty="0" smtClean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5661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Experimental</a:t>
            </a:r>
            <a:r>
              <a:rPr lang="it-IT" dirty="0" smtClean="0"/>
              <a:t> set-up</a:t>
            </a:r>
            <a:endParaRPr lang="it-IT" dirty="0"/>
          </a:p>
        </p:txBody>
      </p:sp>
      <p:grpSp>
        <p:nvGrpSpPr>
          <p:cNvPr id="12" name="Gruppo 11"/>
          <p:cNvGrpSpPr/>
          <p:nvPr/>
        </p:nvGrpSpPr>
        <p:grpSpPr>
          <a:xfrm>
            <a:off x="837399" y="3173174"/>
            <a:ext cx="3291840" cy="2713731"/>
            <a:chOff x="1097279" y="2289239"/>
            <a:chExt cx="4017405" cy="3052188"/>
          </a:xfrm>
        </p:grpSpPr>
        <p:sp>
          <p:nvSpPr>
            <p:cNvPr id="11" name="Rettangolo 10"/>
            <p:cNvSpPr/>
            <p:nvPr/>
          </p:nvSpPr>
          <p:spPr>
            <a:xfrm>
              <a:off x="1097279" y="4941317"/>
              <a:ext cx="3900115" cy="4001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7281" y="2289239"/>
              <a:ext cx="3900113" cy="2652076"/>
            </a:xfrm>
            <a:prstGeom prst="rect">
              <a:avLst/>
            </a:prstGeom>
          </p:spPr>
        </p:pic>
        <p:sp>
          <p:nvSpPr>
            <p:cNvPr id="8" name="TextBox 57"/>
            <p:cNvSpPr txBox="1">
              <a:spLocks noChangeArrowheads="1"/>
            </p:cNvSpPr>
            <p:nvPr/>
          </p:nvSpPr>
          <p:spPr bwMode="auto">
            <a:xfrm>
              <a:off x="3827738" y="4916829"/>
              <a:ext cx="1286946" cy="380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 b="1" i="1" spc="-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rPr>
                <a:t>A. </a:t>
              </a:r>
              <a:r>
                <a:rPr lang="en-US" altLang="en-US" sz="1600" b="1" i="1" spc="-5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rPr>
                <a:t>fuigatus</a:t>
              </a:r>
              <a:endParaRPr lang="en-US" altLang="en-US" sz="1600" b="1" i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9" name="TextBox 57"/>
            <p:cNvSpPr txBox="1">
              <a:spLocks noChangeArrowheads="1"/>
            </p:cNvSpPr>
            <p:nvPr/>
          </p:nvSpPr>
          <p:spPr bwMode="auto">
            <a:xfrm>
              <a:off x="2511713" y="4916829"/>
              <a:ext cx="1071245" cy="380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 b="1" i="1" spc="-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rPr>
                <a:t>A. </a:t>
              </a:r>
              <a:r>
                <a:rPr lang="en-US" altLang="en-US" sz="1600" b="1" i="1" spc="-5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rPr>
                <a:t>flavus</a:t>
              </a:r>
              <a:endParaRPr lang="en-US" altLang="en-US" sz="1600" b="1" i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0" name="TextBox 57"/>
            <p:cNvSpPr txBox="1">
              <a:spLocks noChangeArrowheads="1"/>
            </p:cNvSpPr>
            <p:nvPr/>
          </p:nvSpPr>
          <p:spPr bwMode="auto">
            <a:xfrm>
              <a:off x="1214569" y="4916829"/>
              <a:ext cx="1052367" cy="380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 b="1" i="1" spc="-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rPr>
                <a:t>A. </a:t>
              </a:r>
              <a:r>
                <a:rPr lang="en-US" altLang="en-US" sz="1600" b="1" i="1" spc="-5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rPr>
                <a:t>niger</a:t>
              </a:r>
              <a:endParaRPr lang="en-US" altLang="en-US" sz="1600" b="1" i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endParaRPr>
            </a:p>
          </p:txBody>
        </p:sp>
      </p:grpSp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927" y="3173174"/>
            <a:ext cx="4094849" cy="3053829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9474467" y="3712189"/>
            <a:ext cx="2717533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en-US" sz="1100" dirty="0" smtClean="0"/>
              <a:t>Petri </a:t>
            </a:r>
            <a:r>
              <a:rPr lang="en-US" sz="1100" dirty="0"/>
              <a:t>dish covered with a suitable cap to create a stable headspace. </a:t>
            </a:r>
            <a:endParaRPr lang="en-US" sz="1100" dirty="0" smtClean="0"/>
          </a:p>
          <a:p>
            <a:pPr marL="342900" indent="-342900">
              <a:buFont typeface="+mj-lt"/>
              <a:buAutoNum type="alphaUcPeriod"/>
            </a:pPr>
            <a:r>
              <a:rPr lang="en-US" sz="1100" dirty="0" smtClean="0"/>
              <a:t>Filter </a:t>
            </a:r>
            <a:r>
              <a:rPr lang="en-US" sz="1100" dirty="0"/>
              <a:t>to remove spores that could migrate from the culture to the sensors. 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100" dirty="0" smtClean="0"/>
              <a:t>Electronic </a:t>
            </a:r>
            <a:r>
              <a:rPr lang="en-US" sz="1100" dirty="0"/>
              <a:t>nose.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100" dirty="0"/>
              <a:t>CaCl</a:t>
            </a:r>
            <a:r>
              <a:rPr lang="en-US" sz="1100" baseline="-25000" dirty="0"/>
              <a:t>2</a:t>
            </a:r>
            <a:r>
              <a:rPr lang="en-US" sz="1100" dirty="0"/>
              <a:t> bed to standardize the reference ambient air. </a:t>
            </a:r>
          </a:p>
          <a:p>
            <a:pPr marL="342900" indent="-342900">
              <a:buFont typeface="+mj-lt"/>
              <a:buAutoNum type="alphaUcPeriod"/>
            </a:pPr>
            <a:endParaRPr lang="en-US" sz="1100" dirty="0" smtClean="0"/>
          </a:p>
        </p:txBody>
      </p:sp>
      <p:sp>
        <p:nvSpPr>
          <p:cNvPr id="15" name="Rettangolo 14"/>
          <p:cNvSpPr/>
          <p:nvPr/>
        </p:nvSpPr>
        <p:spPr>
          <a:xfrm>
            <a:off x="3919416" y="2041501"/>
            <a:ext cx="5342360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Measurement are performed inside a bio-hazard hood.</a:t>
            </a: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4037" y="1868477"/>
            <a:ext cx="715379" cy="715379"/>
          </a:xfrm>
          <a:prstGeom prst="rect">
            <a:avLst/>
          </a:prstGeom>
        </p:spPr>
      </p:pic>
      <p:sp>
        <p:nvSpPr>
          <p:cNvPr id="18" name="Freccia a destra 17"/>
          <p:cNvSpPr/>
          <p:nvPr/>
        </p:nvSpPr>
        <p:spPr>
          <a:xfrm>
            <a:off x="4129239" y="4177364"/>
            <a:ext cx="980441" cy="5227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676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Sensor </a:t>
            </a:r>
            <a:r>
              <a:rPr lang="it-IT" dirty="0" err="1" smtClean="0"/>
              <a:t>response</a:t>
            </a:r>
            <a:r>
              <a:rPr lang="it-IT" dirty="0" smtClean="0"/>
              <a:t> </a:t>
            </a:r>
            <a:r>
              <a:rPr lang="it-IT" dirty="0" err="1" smtClean="0"/>
              <a:t>patterns</a:t>
            </a:r>
            <a:endParaRPr lang="it-IT" dirty="0"/>
          </a:p>
        </p:txBody>
      </p:sp>
      <p:grpSp>
        <p:nvGrpSpPr>
          <p:cNvPr id="33" name="Gruppo 32"/>
          <p:cNvGrpSpPr/>
          <p:nvPr/>
        </p:nvGrpSpPr>
        <p:grpSpPr>
          <a:xfrm>
            <a:off x="-293370" y="1737360"/>
            <a:ext cx="9458287" cy="4599986"/>
            <a:chOff x="1097280" y="1804737"/>
            <a:chExt cx="9458287" cy="4599986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7280" y="1804737"/>
              <a:ext cx="9458287" cy="4599986"/>
            </a:xfrm>
            <a:prstGeom prst="rect">
              <a:avLst/>
            </a:prstGeom>
          </p:spPr>
        </p:pic>
        <p:cxnSp>
          <p:nvCxnSpPr>
            <p:cNvPr id="5" name="Connettore diritto 4"/>
            <p:cNvCxnSpPr/>
            <p:nvPr/>
          </p:nvCxnSpPr>
          <p:spPr>
            <a:xfrm>
              <a:off x="2772075" y="2146434"/>
              <a:ext cx="0" cy="10876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ttore diritto 5"/>
            <p:cNvCxnSpPr/>
            <p:nvPr/>
          </p:nvCxnSpPr>
          <p:spPr>
            <a:xfrm>
              <a:off x="3262964" y="2146434"/>
              <a:ext cx="0" cy="10876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diritto 6"/>
            <p:cNvCxnSpPr/>
            <p:nvPr/>
          </p:nvCxnSpPr>
          <p:spPr>
            <a:xfrm>
              <a:off x="2772075" y="3530868"/>
              <a:ext cx="0" cy="10876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diritto 7"/>
            <p:cNvCxnSpPr/>
            <p:nvPr/>
          </p:nvCxnSpPr>
          <p:spPr>
            <a:xfrm>
              <a:off x="3262964" y="3530868"/>
              <a:ext cx="0" cy="10876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diritto 8"/>
            <p:cNvCxnSpPr/>
            <p:nvPr/>
          </p:nvCxnSpPr>
          <p:spPr>
            <a:xfrm>
              <a:off x="2772075" y="4926531"/>
              <a:ext cx="0" cy="103952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diritto 9"/>
            <p:cNvCxnSpPr/>
            <p:nvPr/>
          </p:nvCxnSpPr>
          <p:spPr>
            <a:xfrm>
              <a:off x="3262964" y="4926531"/>
              <a:ext cx="0" cy="103952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diritto 10"/>
            <p:cNvCxnSpPr/>
            <p:nvPr/>
          </p:nvCxnSpPr>
          <p:spPr>
            <a:xfrm>
              <a:off x="4716378" y="4926531"/>
              <a:ext cx="0" cy="10876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diritto 11"/>
            <p:cNvCxnSpPr/>
            <p:nvPr/>
          </p:nvCxnSpPr>
          <p:spPr>
            <a:xfrm>
              <a:off x="5207267" y="4926531"/>
              <a:ext cx="0" cy="10876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diritto 12"/>
            <p:cNvCxnSpPr/>
            <p:nvPr/>
          </p:nvCxnSpPr>
          <p:spPr>
            <a:xfrm>
              <a:off x="4716378" y="3530868"/>
              <a:ext cx="0" cy="10876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diritto 13"/>
            <p:cNvCxnSpPr/>
            <p:nvPr/>
          </p:nvCxnSpPr>
          <p:spPr>
            <a:xfrm>
              <a:off x="5207267" y="3530868"/>
              <a:ext cx="0" cy="10876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diritto 14"/>
            <p:cNvCxnSpPr/>
            <p:nvPr/>
          </p:nvCxnSpPr>
          <p:spPr>
            <a:xfrm>
              <a:off x="4716378" y="2146434"/>
              <a:ext cx="0" cy="10876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diritto 15"/>
            <p:cNvCxnSpPr/>
            <p:nvPr/>
          </p:nvCxnSpPr>
          <p:spPr>
            <a:xfrm>
              <a:off x="5168766" y="2146434"/>
              <a:ext cx="0" cy="10876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diritto 16"/>
            <p:cNvCxnSpPr/>
            <p:nvPr/>
          </p:nvCxnSpPr>
          <p:spPr>
            <a:xfrm>
              <a:off x="6622180" y="2146434"/>
              <a:ext cx="0" cy="10876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diritto 17"/>
            <p:cNvCxnSpPr/>
            <p:nvPr/>
          </p:nvCxnSpPr>
          <p:spPr>
            <a:xfrm>
              <a:off x="7151169" y="2146434"/>
              <a:ext cx="0" cy="10876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diritto 18"/>
            <p:cNvCxnSpPr/>
            <p:nvPr/>
          </p:nvCxnSpPr>
          <p:spPr>
            <a:xfrm>
              <a:off x="8571296" y="2146434"/>
              <a:ext cx="0" cy="10876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diritto 19"/>
            <p:cNvCxnSpPr/>
            <p:nvPr/>
          </p:nvCxnSpPr>
          <p:spPr>
            <a:xfrm>
              <a:off x="9100285" y="2146434"/>
              <a:ext cx="0" cy="10876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diritto 20"/>
            <p:cNvCxnSpPr/>
            <p:nvPr/>
          </p:nvCxnSpPr>
          <p:spPr>
            <a:xfrm>
              <a:off x="8571296" y="3530868"/>
              <a:ext cx="0" cy="10876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diritto 21"/>
            <p:cNvCxnSpPr/>
            <p:nvPr/>
          </p:nvCxnSpPr>
          <p:spPr>
            <a:xfrm>
              <a:off x="9100285" y="3530868"/>
              <a:ext cx="0" cy="10876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diritto 22"/>
            <p:cNvCxnSpPr/>
            <p:nvPr/>
          </p:nvCxnSpPr>
          <p:spPr>
            <a:xfrm>
              <a:off x="8571296" y="4926531"/>
              <a:ext cx="0" cy="103952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diritto 23"/>
            <p:cNvCxnSpPr/>
            <p:nvPr/>
          </p:nvCxnSpPr>
          <p:spPr>
            <a:xfrm>
              <a:off x="9100285" y="4926531"/>
              <a:ext cx="0" cy="103952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diritto 24"/>
            <p:cNvCxnSpPr/>
            <p:nvPr/>
          </p:nvCxnSpPr>
          <p:spPr>
            <a:xfrm>
              <a:off x="6622180" y="4926531"/>
              <a:ext cx="0" cy="10876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diritto 25"/>
            <p:cNvCxnSpPr/>
            <p:nvPr/>
          </p:nvCxnSpPr>
          <p:spPr>
            <a:xfrm>
              <a:off x="7151169" y="4926531"/>
              <a:ext cx="0" cy="10876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diritto 26"/>
            <p:cNvCxnSpPr/>
            <p:nvPr/>
          </p:nvCxnSpPr>
          <p:spPr>
            <a:xfrm>
              <a:off x="6622180" y="3530868"/>
              <a:ext cx="0" cy="10876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diritto 27"/>
            <p:cNvCxnSpPr/>
            <p:nvPr/>
          </p:nvCxnSpPr>
          <p:spPr>
            <a:xfrm>
              <a:off x="7151169" y="3530868"/>
              <a:ext cx="0" cy="10876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CasellaDiTesto 33"/>
          <p:cNvSpPr txBox="1"/>
          <p:nvPr/>
        </p:nvSpPr>
        <p:spPr>
          <a:xfrm>
            <a:off x="857250" y="5929691"/>
            <a:ext cx="16097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 smtClean="0"/>
              <a:t>day</a:t>
            </a:r>
            <a:r>
              <a:rPr lang="it-IT" sz="1000" dirty="0" smtClean="0"/>
              <a:t> 3          </a:t>
            </a:r>
            <a:r>
              <a:rPr lang="it-IT" sz="1000" dirty="0" err="1" smtClean="0"/>
              <a:t>day</a:t>
            </a:r>
            <a:r>
              <a:rPr lang="it-IT" sz="1000" dirty="0" smtClean="0"/>
              <a:t> 5       </a:t>
            </a:r>
            <a:r>
              <a:rPr lang="it-IT" sz="1000" dirty="0" err="1" smtClean="0"/>
              <a:t>day</a:t>
            </a:r>
            <a:r>
              <a:rPr lang="it-IT" sz="1000" dirty="0" smtClean="0"/>
              <a:t> 10</a:t>
            </a:r>
            <a:endParaRPr lang="it-IT" sz="1000" dirty="0"/>
          </a:p>
        </p:txBody>
      </p:sp>
      <p:sp>
        <p:nvSpPr>
          <p:cNvPr id="35" name="CasellaDiTesto 34"/>
          <p:cNvSpPr txBox="1"/>
          <p:nvPr/>
        </p:nvSpPr>
        <p:spPr>
          <a:xfrm>
            <a:off x="2812732" y="5929691"/>
            <a:ext cx="16097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 smtClean="0"/>
              <a:t>day</a:t>
            </a:r>
            <a:r>
              <a:rPr lang="it-IT" sz="1000" dirty="0" smtClean="0"/>
              <a:t> 3          </a:t>
            </a:r>
            <a:r>
              <a:rPr lang="it-IT" sz="1000" dirty="0" err="1" smtClean="0"/>
              <a:t>day</a:t>
            </a:r>
            <a:r>
              <a:rPr lang="it-IT" sz="1000" dirty="0" smtClean="0"/>
              <a:t> 5       </a:t>
            </a:r>
            <a:r>
              <a:rPr lang="it-IT" sz="1000" dirty="0" err="1" smtClean="0"/>
              <a:t>day</a:t>
            </a:r>
            <a:r>
              <a:rPr lang="it-IT" sz="1000" dirty="0" smtClean="0"/>
              <a:t> 10</a:t>
            </a:r>
            <a:endParaRPr lang="it-IT" sz="1000" dirty="0"/>
          </a:p>
        </p:txBody>
      </p:sp>
      <p:sp>
        <p:nvSpPr>
          <p:cNvPr id="36" name="CasellaDiTesto 35"/>
          <p:cNvSpPr txBox="1"/>
          <p:nvPr/>
        </p:nvSpPr>
        <p:spPr>
          <a:xfrm>
            <a:off x="4728734" y="5929691"/>
            <a:ext cx="16097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 smtClean="0"/>
              <a:t>day</a:t>
            </a:r>
            <a:r>
              <a:rPr lang="it-IT" sz="1000" dirty="0" smtClean="0"/>
              <a:t> 3          </a:t>
            </a:r>
            <a:r>
              <a:rPr lang="it-IT" sz="1000" dirty="0" err="1" smtClean="0"/>
              <a:t>day</a:t>
            </a:r>
            <a:r>
              <a:rPr lang="it-IT" sz="1000" dirty="0" smtClean="0"/>
              <a:t> 5       </a:t>
            </a:r>
            <a:r>
              <a:rPr lang="it-IT" sz="1000" dirty="0" err="1" smtClean="0"/>
              <a:t>day</a:t>
            </a:r>
            <a:r>
              <a:rPr lang="it-IT" sz="1000" dirty="0" smtClean="0"/>
              <a:t> 10</a:t>
            </a:r>
            <a:endParaRPr lang="it-IT" sz="1000" dirty="0"/>
          </a:p>
        </p:txBody>
      </p:sp>
      <p:sp>
        <p:nvSpPr>
          <p:cNvPr id="37" name="CasellaDiTesto 36"/>
          <p:cNvSpPr txBox="1"/>
          <p:nvPr/>
        </p:nvSpPr>
        <p:spPr>
          <a:xfrm>
            <a:off x="6677325" y="5929691"/>
            <a:ext cx="16097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 smtClean="0"/>
              <a:t>day</a:t>
            </a:r>
            <a:r>
              <a:rPr lang="it-IT" sz="1000" dirty="0" smtClean="0"/>
              <a:t> 3          </a:t>
            </a:r>
            <a:r>
              <a:rPr lang="it-IT" sz="1000" dirty="0" err="1" smtClean="0"/>
              <a:t>day</a:t>
            </a:r>
            <a:r>
              <a:rPr lang="it-IT" sz="1000" dirty="0" smtClean="0"/>
              <a:t> 5       </a:t>
            </a:r>
            <a:r>
              <a:rPr lang="it-IT" sz="1000" dirty="0" err="1" smtClean="0"/>
              <a:t>day</a:t>
            </a:r>
            <a:r>
              <a:rPr lang="it-IT" sz="1000" dirty="0" smtClean="0"/>
              <a:t> 10</a:t>
            </a:r>
            <a:endParaRPr lang="it-IT" sz="1000" dirty="0"/>
          </a:p>
        </p:txBody>
      </p:sp>
      <p:sp>
        <p:nvSpPr>
          <p:cNvPr id="38" name="Rettangolo 37"/>
          <p:cNvSpPr/>
          <p:nvPr/>
        </p:nvSpPr>
        <p:spPr>
          <a:xfrm>
            <a:off x="8516934" y="3545653"/>
            <a:ext cx="3419475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All sensors are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sensitive</a:t>
            </a:r>
            <a:r>
              <a:rPr lang="en-US" dirty="0"/>
              <a:t> to both the </a:t>
            </a:r>
            <a:r>
              <a:rPr lang="en-US" u="sng" dirty="0" smtClean="0"/>
              <a:t>fungal species </a:t>
            </a:r>
            <a:r>
              <a:rPr lang="en-US" dirty="0"/>
              <a:t>and the </a:t>
            </a:r>
            <a:r>
              <a:rPr lang="en-US" u="sng" dirty="0"/>
              <a:t>incubation time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795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Principal</a:t>
            </a:r>
            <a:r>
              <a:rPr lang="it-IT" dirty="0" smtClean="0"/>
              <a:t> Component Analysis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18" y="2059476"/>
            <a:ext cx="3868608" cy="263754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7434" y="1584960"/>
            <a:ext cx="6528791" cy="483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5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58" y="685800"/>
            <a:ext cx="6898483" cy="5543854"/>
          </a:xfrm>
          <a:prstGeom prst="rect">
            <a:avLst/>
          </a:prstGeom>
        </p:spPr>
      </p:pic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821862"/>
              </p:ext>
            </p:extLst>
          </p:nvPr>
        </p:nvGraphicFramePr>
        <p:xfrm>
          <a:off x="7451133" y="685800"/>
          <a:ext cx="3988392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993">
                  <a:extLst>
                    <a:ext uri="{9D8B030D-6E8A-4147-A177-3AD203B41FA5}">
                      <a16:colId xmlns:a16="http://schemas.microsoft.com/office/drawing/2014/main" val="516707059"/>
                    </a:ext>
                  </a:extLst>
                </a:gridCol>
                <a:gridCol w="3491399">
                  <a:extLst>
                    <a:ext uri="{9D8B030D-6E8A-4147-A177-3AD203B41FA5}">
                      <a16:colId xmlns:a16="http://schemas.microsoft.com/office/drawing/2014/main" val="29022066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it-IT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it-IT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 buti. TPP</a:t>
                      </a:r>
                    </a:p>
                    <a:p>
                      <a:endParaRPr lang="it-IT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249219"/>
                  </a:ext>
                </a:extLst>
              </a:tr>
              <a:tr h="250032">
                <a:tc>
                  <a:txBody>
                    <a:bodyPr/>
                    <a:lstStyle/>
                    <a:p>
                      <a:r>
                        <a:rPr lang="it-IT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it-IT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 buti TPP</a:t>
                      </a:r>
                    </a:p>
                    <a:p>
                      <a:endParaRPr lang="it-IT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389899"/>
                  </a:ext>
                </a:extLst>
              </a:tr>
              <a:tr h="250032">
                <a:tc>
                  <a:txBody>
                    <a:bodyPr/>
                    <a:lstStyle/>
                    <a:p>
                      <a:r>
                        <a:rPr lang="it-IT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it-IT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Zn buti. TPP</a:t>
                      </a:r>
                    </a:p>
                    <a:p>
                      <a:endParaRPr lang="it-IT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01359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r>
                        <a:rPr lang="it-IT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it-IT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Mn buti TPP</a:t>
                      </a:r>
                    </a:p>
                    <a:p>
                      <a:endParaRPr lang="it-IT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228903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r>
                        <a:rPr lang="it-IT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it-IT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 buti TPP</a:t>
                      </a:r>
                    </a:p>
                    <a:p>
                      <a:endParaRPr lang="it-IT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506454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r>
                        <a:rPr lang="it-IT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it-IT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Sn buti TPP</a:t>
                      </a:r>
                    </a:p>
                    <a:p>
                      <a:endParaRPr lang="it-IT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508620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r>
                        <a:rPr lang="it-IT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it-IT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Mg-</a:t>
                      </a:r>
                      <a:r>
                        <a:rPr lang="en-US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buti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-TPP</a:t>
                      </a:r>
                      <a:endParaRPr lang="it-IT" sz="12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it-IT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4145557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r>
                        <a:rPr lang="it-IT" sz="1200" b="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it-IT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H2 buti TPP</a:t>
                      </a:r>
                    </a:p>
                    <a:p>
                      <a:endParaRPr lang="it-IT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065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 sz="1200" b="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it-IT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r>
                        <a:rPr lang="it-IT" sz="1200" b="0" kern="1200" baseline="-25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it-IT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TPP, </a:t>
                      </a:r>
                      <a:r>
                        <a:rPr lang="it-IT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graphene</a:t>
                      </a:r>
                      <a:r>
                        <a:rPr lang="it-IT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flakes</a:t>
                      </a:r>
                      <a:r>
                        <a:rPr lang="it-IT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it-IT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polystyrene</a:t>
                      </a:r>
                      <a:r>
                        <a:rPr lang="it-IT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it-IT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polyhydroxybutyrate</a:t>
                      </a:r>
                      <a:r>
                        <a:rPr lang="it-IT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(H2TPP-GO/PS-PHB);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709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200" b="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it-IT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dirty="0" err="1" smtClean="0">
                          <a:solidFill>
                            <a:schemeClr val="tx1"/>
                          </a:solidFill>
                        </a:rPr>
                        <a:t>Polyhydroxybutyrate</a:t>
                      </a:r>
                      <a:r>
                        <a:rPr lang="it-IT" sz="1200" b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it-IT" sz="1200" b="0" dirty="0" err="1" smtClean="0">
                          <a:solidFill>
                            <a:schemeClr val="tx1"/>
                          </a:solidFill>
                        </a:rPr>
                        <a:t>gold</a:t>
                      </a:r>
                      <a:r>
                        <a:rPr lang="it-IT" sz="12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200" b="0" dirty="0" err="1" smtClean="0">
                          <a:solidFill>
                            <a:schemeClr val="tx1"/>
                          </a:solidFill>
                        </a:rPr>
                        <a:t>nanoparticles</a:t>
                      </a:r>
                      <a:r>
                        <a:rPr lang="it-IT" sz="1200" b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it-IT" sz="1200" b="0" dirty="0" err="1" smtClean="0">
                          <a:solidFill>
                            <a:schemeClr val="tx1"/>
                          </a:solidFill>
                        </a:rPr>
                        <a:t>graphene</a:t>
                      </a:r>
                      <a:r>
                        <a:rPr lang="it-IT" sz="12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200" b="0" dirty="0" err="1" smtClean="0">
                          <a:solidFill>
                            <a:schemeClr val="tx1"/>
                          </a:solidFill>
                        </a:rPr>
                        <a:t>flakes</a:t>
                      </a:r>
                      <a:r>
                        <a:rPr lang="it-IT" sz="1200" b="0" dirty="0" smtClean="0">
                          <a:solidFill>
                            <a:schemeClr val="tx1"/>
                          </a:solidFill>
                        </a:rPr>
                        <a:t> (PHB/</a:t>
                      </a:r>
                      <a:r>
                        <a:rPr lang="it-IT" sz="1200" b="0" dirty="0" err="1" smtClean="0">
                          <a:solidFill>
                            <a:schemeClr val="tx1"/>
                          </a:solidFill>
                        </a:rPr>
                        <a:t>AuNP</a:t>
                      </a:r>
                      <a:r>
                        <a:rPr lang="it-IT" sz="1200" b="0" dirty="0" smtClean="0">
                          <a:solidFill>
                            <a:schemeClr val="tx1"/>
                          </a:solidFill>
                        </a:rPr>
                        <a:t>/GO);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29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200" b="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it-IT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dirty="0" err="1" smtClean="0">
                          <a:solidFill>
                            <a:schemeClr val="tx1"/>
                          </a:solidFill>
                        </a:rPr>
                        <a:t>Polycaprolactone</a:t>
                      </a:r>
                      <a:r>
                        <a:rPr lang="it-IT" sz="1200" b="0" dirty="0" smtClean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it-IT" sz="1200" b="0" dirty="0" err="1" smtClean="0">
                          <a:solidFill>
                            <a:schemeClr val="tx1"/>
                          </a:solidFill>
                        </a:rPr>
                        <a:t>polyaniline-canphorsulfonica</a:t>
                      </a:r>
                      <a:r>
                        <a:rPr lang="it-IT" sz="1200" b="0" dirty="0" smtClean="0">
                          <a:solidFill>
                            <a:schemeClr val="tx1"/>
                          </a:solidFill>
                        </a:rPr>
                        <a:t> acid (PCL/</a:t>
                      </a:r>
                      <a:r>
                        <a:rPr lang="it-IT" sz="1200" b="0" dirty="0" err="1" smtClean="0">
                          <a:solidFill>
                            <a:schemeClr val="tx1"/>
                          </a:solidFill>
                        </a:rPr>
                        <a:t>PANi</a:t>
                      </a:r>
                      <a:r>
                        <a:rPr lang="it-IT" sz="1200" b="0" dirty="0" smtClean="0">
                          <a:solidFill>
                            <a:schemeClr val="tx1"/>
                          </a:solidFill>
                        </a:rPr>
                        <a:t>-CSA);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0140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200" b="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it-IT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dirty="0" err="1" smtClean="0">
                          <a:solidFill>
                            <a:schemeClr val="tx1"/>
                          </a:solidFill>
                        </a:rPr>
                        <a:t>polyethylenedioxythiophene-polystyrene</a:t>
                      </a:r>
                      <a:r>
                        <a:rPr lang="it-IT" sz="12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200" b="0" dirty="0" err="1" smtClean="0">
                          <a:solidFill>
                            <a:schemeClr val="tx1"/>
                          </a:solidFill>
                        </a:rPr>
                        <a:t>sulfonate</a:t>
                      </a:r>
                      <a:r>
                        <a:rPr lang="it-IT" sz="1200" b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it-IT" sz="1200" b="0" dirty="0" err="1" smtClean="0">
                          <a:solidFill>
                            <a:schemeClr val="tx1"/>
                          </a:solidFill>
                        </a:rPr>
                        <a:t>polycaprolactone</a:t>
                      </a:r>
                      <a:r>
                        <a:rPr lang="it-IT" sz="1200" b="0" dirty="0" smtClean="0">
                          <a:solidFill>
                            <a:schemeClr val="tx1"/>
                          </a:solidFill>
                        </a:rPr>
                        <a:t> (PEDOT-PSS/PCL)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7406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206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Indoor </a:t>
            </a:r>
            <a:r>
              <a:rPr lang="it-IT" dirty="0" err="1" smtClean="0"/>
              <a:t>environment</a:t>
            </a:r>
            <a:r>
              <a:rPr lang="it-IT" dirty="0" smtClean="0"/>
              <a:t> </a:t>
            </a:r>
            <a:r>
              <a:rPr lang="it-IT" dirty="0" err="1" smtClean="0"/>
              <a:t>measurements</a:t>
            </a:r>
            <a:endParaRPr lang="it-IT" dirty="0"/>
          </a:p>
        </p:txBody>
      </p:sp>
      <p:sp>
        <p:nvSpPr>
          <p:cNvPr id="4" name="Sottotitolo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825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117842" y="436550"/>
            <a:ext cx="3834088" cy="1325563"/>
          </a:xfrm>
        </p:spPr>
        <p:txBody>
          <a:bodyPr/>
          <a:lstStyle/>
          <a:p>
            <a:r>
              <a:rPr lang="it-IT" dirty="0" err="1" smtClean="0"/>
              <a:t>Tested</a:t>
            </a:r>
            <a:r>
              <a:rPr lang="it-IT" dirty="0" smtClean="0"/>
              <a:t> Rooms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410" y="19404"/>
            <a:ext cx="5152795" cy="3864596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9679472" y="814285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Wall</a:t>
            </a:r>
            <a:r>
              <a:rPr lang="it-IT" dirty="0" smtClean="0"/>
              <a:t> 1 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8492940" y="2904631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Open </a:t>
            </a:r>
            <a:r>
              <a:rPr lang="it-IT" dirty="0" err="1" smtClean="0">
                <a:solidFill>
                  <a:schemeClr val="bg1"/>
                </a:solidFill>
              </a:rPr>
              <a:t>space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518352" y="1122810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Wall</a:t>
            </a:r>
            <a:r>
              <a:rPr lang="it-IT" dirty="0" smtClean="0"/>
              <a:t> 2</a:t>
            </a:r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815" y="3962036"/>
            <a:ext cx="1884710" cy="2512946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 rot="21436598">
            <a:off x="6621549" y="4911735"/>
            <a:ext cx="733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wall</a:t>
            </a:r>
            <a:r>
              <a:rPr lang="it-IT" dirty="0" smtClean="0"/>
              <a:t> 3</a:t>
            </a:r>
            <a:endParaRPr lang="it-IT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054" y="3982060"/>
            <a:ext cx="3146096" cy="2359572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9716722" y="5873075"/>
            <a:ext cx="124110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REF. ROOM</a:t>
            </a:r>
            <a:endParaRPr lang="it-IT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1253177" y="1841202"/>
            <a:ext cx="52651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u="sng" dirty="0" err="1" smtClean="0"/>
              <a:t>Measurements</a:t>
            </a:r>
            <a:endParaRPr lang="it-IT" sz="2000" u="sng" dirty="0" smtClean="0"/>
          </a:p>
          <a:p>
            <a:endParaRPr lang="it-IT" sz="2000" dirty="0"/>
          </a:p>
          <a:p>
            <a:pPr marL="342900" indent="-342900">
              <a:buFont typeface="+mj-lt"/>
              <a:buAutoNum type="arabicPeriod"/>
            </a:pPr>
            <a:r>
              <a:rPr lang="it-IT" sz="2000" dirty="0" err="1" smtClean="0">
                <a:solidFill>
                  <a:srgbClr val="00B050"/>
                </a:solidFill>
              </a:rPr>
              <a:t>Headspace</a:t>
            </a:r>
            <a:r>
              <a:rPr lang="it-IT" sz="2000" dirty="0" smtClean="0">
                <a:solidFill>
                  <a:srgbClr val="00B050"/>
                </a:solidFill>
              </a:rPr>
              <a:t> of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 smtClean="0"/>
              <a:t>Wall1 (p1)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 smtClean="0"/>
              <a:t>Wall2 (p2)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 smtClean="0"/>
              <a:t>Wall3 (p3)</a:t>
            </a:r>
          </a:p>
          <a:p>
            <a:endParaRPr lang="it-IT" sz="2000" dirty="0"/>
          </a:p>
          <a:p>
            <a:pPr marL="342900" indent="-342900">
              <a:buFont typeface="+mj-lt"/>
              <a:buAutoNum type="arabicPeriod" startAt="2"/>
            </a:pPr>
            <a:r>
              <a:rPr lang="it-IT" sz="2000" dirty="0" smtClean="0">
                <a:solidFill>
                  <a:schemeClr val="accent1">
                    <a:lumMod val="75000"/>
                  </a:schemeClr>
                </a:solidFill>
              </a:rPr>
              <a:t>Environmental air of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 smtClean="0"/>
              <a:t>Room1 (</a:t>
            </a:r>
            <a:r>
              <a:rPr lang="it-IT" sz="2000" dirty="0" err="1" smtClean="0"/>
              <a:t>os</a:t>
            </a:r>
            <a:r>
              <a:rPr lang="it-IT" sz="2000" dirty="0" smtClean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 smtClean="0"/>
              <a:t>Reference Room (c)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sz="2000" dirty="0" smtClean="0"/>
          </a:p>
          <a:p>
            <a:pPr marL="457200" indent="-457200">
              <a:buFont typeface="+mj-lt"/>
              <a:buAutoNum type="arabicPeriod" startAt="2"/>
            </a:pPr>
            <a:r>
              <a:rPr lang="it-IT" sz="2000" dirty="0" err="1" smtClean="0">
                <a:solidFill>
                  <a:schemeClr val="accent2">
                    <a:lumMod val="75000"/>
                  </a:schemeClr>
                </a:solidFill>
              </a:rPr>
              <a:t>Bag</a:t>
            </a:r>
            <a:r>
              <a:rPr lang="it-IT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2000" dirty="0" err="1" smtClean="0">
                <a:solidFill>
                  <a:schemeClr val="accent2">
                    <a:lumMod val="75000"/>
                  </a:schemeClr>
                </a:solidFill>
              </a:rPr>
              <a:t>containing</a:t>
            </a:r>
            <a:r>
              <a:rPr lang="it-IT" sz="2000" dirty="0" smtClean="0">
                <a:solidFill>
                  <a:schemeClr val="accent2">
                    <a:lumMod val="75000"/>
                  </a:schemeClr>
                </a:solidFill>
              </a:rPr>
              <a:t> air of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000" dirty="0" smtClean="0"/>
              <a:t>Room 1 (</a:t>
            </a:r>
            <a:r>
              <a:rPr lang="it-IT" sz="2000" dirty="0" err="1" smtClean="0"/>
              <a:t>ob</a:t>
            </a:r>
            <a:r>
              <a:rPr lang="it-IT" sz="2000" dirty="0" smtClean="0"/>
              <a:t>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000" dirty="0" smtClean="0"/>
              <a:t>Room 2 (</a:t>
            </a:r>
            <a:r>
              <a:rPr lang="it-IT" sz="2000" dirty="0" err="1" smtClean="0"/>
              <a:t>cb</a:t>
            </a:r>
            <a:r>
              <a:rPr lang="it-IT" sz="2000" dirty="0" smtClean="0"/>
              <a:t>)</a:t>
            </a:r>
            <a:endParaRPr lang="it-IT" sz="2000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7656453" y="224449"/>
            <a:ext cx="211481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 smtClean="0"/>
              <a:t>Contaminated</a:t>
            </a:r>
            <a:r>
              <a:rPr lang="it-IT" dirty="0" smtClean="0"/>
              <a:t> Room</a:t>
            </a: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9829074" y="1704569"/>
            <a:ext cx="5790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 smtClean="0">
                <a:solidFill>
                  <a:schemeClr val="bg1"/>
                </a:solidFill>
              </a:rPr>
              <a:t>ENOSE</a:t>
            </a:r>
            <a:endParaRPr lang="it-IT" sz="1100" b="1" dirty="0">
              <a:solidFill>
                <a:schemeClr val="bg1"/>
              </a:solidFill>
            </a:endParaRPr>
          </a:p>
        </p:txBody>
      </p:sp>
      <p:cxnSp>
        <p:nvCxnSpPr>
          <p:cNvPr id="5" name="Connettore 2 4"/>
          <p:cNvCxnSpPr/>
          <p:nvPr/>
        </p:nvCxnSpPr>
        <p:spPr>
          <a:xfrm flipH="1">
            <a:off x="9995744" y="1925051"/>
            <a:ext cx="122833" cy="25938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e 2"/>
          <p:cNvSpPr/>
          <p:nvPr/>
        </p:nvSpPr>
        <p:spPr>
          <a:xfrm>
            <a:off x="9706117" y="2050973"/>
            <a:ext cx="371474" cy="44364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858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Room Data- </a:t>
            </a:r>
            <a:r>
              <a:rPr lang="it-IT" dirty="0"/>
              <a:t>Analysis of </a:t>
            </a:r>
            <a:r>
              <a:rPr lang="it-IT" dirty="0" err="1"/>
              <a:t>variance</a:t>
            </a:r>
            <a:r>
              <a:rPr lang="it-IT" dirty="0"/>
              <a:t> </a:t>
            </a:r>
            <a:r>
              <a:rPr lang="it-IT" dirty="0" smtClean="0"/>
              <a:t>(ANOVA)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9235" r="6381"/>
          <a:stretch/>
        </p:blipFill>
        <p:spPr>
          <a:xfrm>
            <a:off x="317176" y="1804988"/>
            <a:ext cx="7506136" cy="424574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066335" y="5767153"/>
            <a:ext cx="4455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1: </a:t>
            </a:r>
            <a:r>
              <a:rPr lang="it-IT" sz="1600" dirty="0" err="1" smtClean="0"/>
              <a:t>contaminated</a:t>
            </a:r>
            <a:r>
              <a:rPr lang="it-IT" sz="1600" dirty="0" smtClean="0"/>
              <a:t> </a:t>
            </a:r>
            <a:r>
              <a:rPr lang="it-IT" sz="1600" dirty="0" err="1" smtClean="0"/>
              <a:t>environment</a:t>
            </a:r>
            <a:r>
              <a:rPr lang="it-IT" sz="1600" dirty="0" smtClean="0"/>
              <a:t>	2: </a:t>
            </a:r>
            <a:r>
              <a:rPr lang="it-IT" sz="1600" dirty="0" err="1" smtClean="0"/>
              <a:t>reference</a:t>
            </a:r>
            <a:r>
              <a:rPr lang="it-IT" sz="1600" dirty="0" smtClean="0"/>
              <a:t> room</a:t>
            </a:r>
            <a:endParaRPr lang="it-IT" sz="16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445" y="2838200"/>
            <a:ext cx="2006765" cy="267568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92" y="2827414"/>
            <a:ext cx="2014854" cy="2686471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7868482" y="2325474"/>
            <a:ext cx="184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Env</a:t>
            </a:r>
            <a:r>
              <a:rPr lang="it-IT" dirty="0" smtClean="0"/>
              <a:t>.  Air </a:t>
            </a:r>
            <a:r>
              <a:rPr lang="it-IT" dirty="0" err="1" smtClean="0"/>
              <a:t>Sampling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0011441" y="2239919"/>
            <a:ext cx="2041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/>
              <a:t>Wall</a:t>
            </a:r>
            <a:r>
              <a:rPr lang="it-IT" dirty="0" smtClean="0"/>
              <a:t> </a:t>
            </a:r>
            <a:r>
              <a:rPr lang="it-IT" dirty="0" err="1" smtClean="0"/>
              <a:t>Headspace</a:t>
            </a:r>
            <a:r>
              <a:rPr lang="it-IT" dirty="0" smtClean="0"/>
              <a:t> </a:t>
            </a:r>
            <a:r>
              <a:rPr lang="it-IT" dirty="0" err="1" smtClean="0"/>
              <a:t>Sampling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8789408" y="3271771"/>
            <a:ext cx="6992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 smtClean="0"/>
              <a:t>Sampler </a:t>
            </a:r>
            <a:endParaRPr lang="it-IT" sz="1100" b="1" dirty="0"/>
          </a:p>
        </p:txBody>
      </p:sp>
      <p:cxnSp>
        <p:nvCxnSpPr>
          <p:cNvPr id="11" name="Connettore 2 10"/>
          <p:cNvCxnSpPr/>
          <p:nvPr/>
        </p:nvCxnSpPr>
        <p:spPr>
          <a:xfrm flipH="1" flipV="1">
            <a:off x="8742620" y="3181651"/>
            <a:ext cx="421461" cy="1078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10611152" y="3385956"/>
            <a:ext cx="6559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 err="1" smtClean="0"/>
              <a:t>sampler</a:t>
            </a:r>
            <a:endParaRPr lang="it-IT" sz="1100" b="1" dirty="0"/>
          </a:p>
        </p:txBody>
      </p:sp>
      <p:cxnSp>
        <p:nvCxnSpPr>
          <p:cNvPr id="14" name="Connettore 2 13"/>
          <p:cNvCxnSpPr>
            <a:stCxn id="13" idx="0"/>
          </p:cNvCxnSpPr>
          <p:nvPr/>
        </p:nvCxnSpPr>
        <p:spPr>
          <a:xfrm flipV="1">
            <a:off x="10939127" y="3237455"/>
            <a:ext cx="327975" cy="1485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576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Outline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t-IT" dirty="0" err="1" smtClean="0"/>
              <a:t>Introduction</a:t>
            </a:r>
            <a:r>
              <a:rPr lang="it-IT" dirty="0" smtClean="0"/>
              <a:t> to indoor air </a:t>
            </a:r>
            <a:r>
              <a:rPr lang="it-IT" dirty="0" err="1" smtClean="0"/>
              <a:t>biological</a:t>
            </a:r>
            <a:r>
              <a:rPr lang="it-IT" dirty="0" smtClean="0"/>
              <a:t> </a:t>
            </a:r>
            <a:r>
              <a:rPr lang="it-IT" dirty="0" err="1" smtClean="0"/>
              <a:t>pollution</a:t>
            </a:r>
            <a:r>
              <a:rPr lang="it-IT" dirty="0" smtClean="0"/>
              <a:t> </a:t>
            </a:r>
            <a:r>
              <a:rPr lang="it-IT" dirty="0" err="1" smtClean="0"/>
              <a:t>problem</a:t>
            </a:r>
            <a:endParaRPr lang="it-IT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Fungi and Volatile Organic Compounds (VOC) 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Tor </a:t>
            </a:r>
            <a:r>
              <a:rPr lang="en-US" dirty="0" err="1" smtClean="0"/>
              <a:t>Vergata</a:t>
            </a:r>
            <a:r>
              <a:rPr lang="en-US" dirty="0" smtClean="0"/>
              <a:t> </a:t>
            </a:r>
            <a:r>
              <a:rPr lang="it-IT" dirty="0" smtClean="0"/>
              <a:t>QMB-</a:t>
            </a:r>
            <a:r>
              <a:rPr lang="it-IT" dirty="0" err="1" smtClean="0"/>
              <a:t>based</a:t>
            </a:r>
            <a:r>
              <a:rPr lang="it-IT" dirty="0" smtClean="0"/>
              <a:t> gas </a:t>
            </a:r>
            <a:r>
              <a:rPr lang="it-IT" dirty="0" err="1" smtClean="0"/>
              <a:t>sensor</a:t>
            </a:r>
            <a:r>
              <a:rPr lang="it-IT" dirty="0" smtClean="0"/>
              <a:t> array (</a:t>
            </a:r>
            <a:r>
              <a:rPr lang="it-IT" dirty="0" err="1" smtClean="0"/>
              <a:t>electronic</a:t>
            </a:r>
            <a:r>
              <a:rPr lang="it-IT" dirty="0" smtClean="0"/>
              <a:t> </a:t>
            </a:r>
            <a:r>
              <a:rPr lang="it-IT" dirty="0" err="1" smtClean="0"/>
              <a:t>nose</a:t>
            </a:r>
            <a:r>
              <a:rPr lang="it-IT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 smtClean="0"/>
              <a:t>Analysis</a:t>
            </a:r>
            <a:r>
              <a:rPr lang="it-IT" i="1" dirty="0" smtClean="0"/>
              <a:t> </a:t>
            </a:r>
            <a:r>
              <a:rPr lang="it-IT" i="1" dirty="0" err="1" smtClean="0"/>
              <a:t>Aspergillus-</a:t>
            </a:r>
            <a:r>
              <a:rPr lang="it-IT" dirty="0" err="1" smtClean="0"/>
              <a:t>related</a:t>
            </a:r>
            <a:r>
              <a:rPr lang="it-IT" i="1" dirty="0" smtClean="0"/>
              <a:t> </a:t>
            </a:r>
            <a:r>
              <a:rPr lang="it-IT" dirty="0" smtClean="0"/>
              <a:t>volatile </a:t>
            </a:r>
            <a:r>
              <a:rPr lang="it-IT" dirty="0" err="1" smtClean="0"/>
              <a:t>organic</a:t>
            </a:r>
            <a:r>
              <a:rPr lang="it-IT" dirty="0" smtClean="0"/>
              <a:t> </a:t>
            </a:r>
            <a:r>
              <a:rPr lang="it-IT" dirty="0" err="1" smtClean="0"/>
              <a:t>compounds</a:t>
            </a:r>
            <a:r>
              <a:rPr lang="it-IT" dirty="0" smtClean="0"/>
              <a:t> </a:t>
            </a:r>
            <a:r>
              <a:rPr lang="it-IT" i="1" dirty="0" smtClean="0"/>
              <a:t>in vitro</a:t>
            </a:r>
          </a:p>
          <a:p>
            <a:pPr marL="749808" lvl="1" indent="-457200">
              <a:buFont typeface="+mj-lt"/>
              <a:buAutoNum type="romanUcPeriod"/>
            </a:pPr>
            <a:r>
              <a:rPr lang="it-IT" i="1" dirty="0" err="1" smtClean="0"/>
              <a:t>Experimental</a:t>
            </a:r>
            <a:r>
              <a:rPr lang="it-IT" i="1" dirty="0" smtClean="0"/>
              <a:t> </a:t>
            </a:r>
          </a:p>
          <a:p>
            <a:pPr marL="749808" lvl="1" indent="-457200">
              <a:buFont typeface="+mj-lt"/>
              <a:buAutoNum type="romanUcPeriod"/>
            </a:pPr>
            <a:r>
              <a:rPr lang="it-IT" i="1" dirty="0" err="1" smtClean="0"/>
              <a:t>Results</a:t>
            </a:r>
            <a:r>
              <a:rPr lang="it-IT" i="1" dirty="0" smtClean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/>
              <a:t>Indoor air </a:t>
            </a:r>
            <a:r>
              <a:rPr lang="it-IT" dirty="0" err="1"/>
              <a:t>analysis</a:t>
            </a:r>
            <a:r>
              <a:rPr lang="it-IT" dirty="0"/>
              <a:t> </a:t>
            </a:r>
            <a:r>
              <a:rPr lang="it-IT" dirty="0" err="1" smtClean="0"/>
              <a:t>using</a:t>
            </a:r>
            <a:r>
              <a:rPr lang="it-IT" dirty="0"/>
              <a:t> </a:t>
            </a:r>
            <a:r>
              <a:rPr lang="it-IT" dirty="0" smtClean="0"/>
              <a:t>Tor Vergata </a:t>
            </a:r>
            <a:r>
              <a:rPr lang="it-IT" dirty="0" err="1" smtClean="0"/>
              <a:t>electronic</a:t>
            </a:r>
            <a:r>
              <a:rPr lang="it-IT" dirty="0" smtClean="0"/>
              <a:t> </a:t>
            </a:r>
            <a:r>
              <a:rPr lang="it-IT" dirty="0" err="1" smtClean="0"/>
              <a:t>nose</a:t>
            </a:r>
            <a:endParaRPr lang="it-IT" dirty="0" smtClean="0"/>
          </a:p>
          <a:p>
            <a:pPr marL="749808" lvl="1" indent="-457200">
              <a:buClr>
                <a:srgbClr val="99CB38"/>
              </a:buClr>
              <a:buFont typeface="+mj-lt"/>
              <a:buAutoNum type="romanUcPeriod"/>
            </a:pPr>
            <a:r>
              <a:rPr lang="it-IT" i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Experimental</a:t>
            </a:r>
            <a:r>
              <a:rPr lang="it-IT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</a:p>
          <a:p>
            <a:pPr marL="749808" lvl="1" indent="-457200">
              <a:buClr>
                <a:srgbClr val="99CB38"/>
              </a:buClr>
              <a:buFont typeface="+mj-lt"/>
              <a:buAutoNum type="romanUcPeriod"/>
            </a:pPr>
            <a:r>
              <a:rPr lang="it-IT" i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Results</a:t>
            </a:r>
            <a:r>
              <a:rPr lang="it-IT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 err="1" smtClean="0"/>
              <a:t>Conclusions</a:t>
            </a:r>
            <a:endParaRPr lang="it-IT" dirty="0" smtClean="0"/>
          </a:p>
          <a:p>
            <a:pPr marL="457200" indent="-457200">
              <a:buFont typeface="+mj-lt"/>
              <a:buAutoNum type="arabicPeriod"/>
            </a:pPr>
            <a:endParaRPr lang="it-IT" dirty="0" smtClean="0"/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4359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77" y="1886883"/>
            <a:ext cx="7179211" cy="4680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Principal</a:t>
            </a:r>
            <a:r>
              <a:rPr lang="it-IT" dirty="0"/>
              <a:t> </a:t>
            </a:r>
            <a:r>
              <a:rPr lang="it-IT" dirty="0" smtClean="0"/>
              <a:t>Component Analysis-Rooms</a:t>
            </a:r>
            <a:endParaRPr lang="it-IT" dirty="0"/>
          </a:p>
        </p:txBody>
      </p:sp>
      <p:cxnSp>
        <p:nvCxnSpPr>
          <p:cNvPr id="10" name="Connettore diritto 9"/>
          <p:cNvCxnSpPr/>
          <p:nvPr/>
        </p:nvCxnSpPr>
        <p:spPr>
          <a:xfrm flipV="1">
            <a:off x="3131087" y="4028495"/>
            <a:ext cx="3183988" cy="1997612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4796850" y="5486457"/>
            <a:ext cx="1133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Ref</a:t>
            </a:r>
            <a:r>
              <a:rPr lang="it-IT" dirty="0" smtClean="0"/>
              <a:t>. Room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2891552" y="3955067"/>
            <a:ext cx="1285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Cont</a:t>
            </a:r>
            <a:r>
              <a:rPr lang="it-IT" dirty="0" smtClean="0"/>
              <a:t>. Room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0838" y="1914228"/>
            <a:ext cx="3386021" cy="422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5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-1742687" y="419204"/>
            <a:ext cx="10515600" cy="1325563"/>
          </a:xfrm>
        </p:spPr>
        <p:txBody>
          <a:bodyPr/>
          <a:lstStyle/>
          <a:p>
            <a:pPr algn="ctr"/>
            <a:r>
              <a:rPr lang="it-IT" dirty="0" err="1" smtClean="0"/>
              <a:t>Bag</a:t>
            </a:r>
            <a:r>
              <a:rPr lang="it-IT" dirty="0" smtClean="0"/>
              <a:t> Data- ANOVA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6887" y="1706635"/>
            <a:ext cx="4175113" cy="313265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38795" y="1782900"/>
            <a:ext cx="9292245" cy="4259907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679602" y="5873530"/>
            <a:ext cx="4455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1: </a:t>
            </a:r>
            <a:r>
              <a:rPr lang="it-IT" sz="1600" dirty="0" err="1" smtClean="0"/>
              <a:t>contaminated</a:t>
            </a:r>
            <a:r>
              <a:rPr lang="it-IT" sz="1600" dirty="0" smtClean="0"/>
              <a:t> </a:t>
            </a:r>
            <a:r>
              <a:rPr lang="it-IT" sz="1600" dirty="0" err="1" smtClean="0"/>
              <a:t>environment</a:t>
            </a:r>
            <a:r>
              <a:rPr lang="it-IT" sz="1600" dirty="0" smtClean="0"/>
              <a:t>	2: </a:t>
            </a:r>
            <a:r>
              <a:rPr lang="it-IT" sz="1600" dirty="0" err="1" smtClean="0"/>
              <a:t>reference</a:t>
            </a:r>
            <a:r>
              <a:rPr lang="it-IT" sz="1600" dirty="0" smtClean="0"/>
              <a:t> room</a:t>
            </a:r>
            <a:endParaRPr lang="it-IT" sz="16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1010112" y="2890250"/>
            <a:ext cx="5790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 smtClean="0">
                <a:solidFill>
                  <a:schemeClr val="bg1"/>
                </a:solidFill>
              </a:rPr>
              <a:t>ENOSE</a:t>
            </a:r>
            <a:endParaRPr lang="it-IT" sz="1100" b="1" dirty="0">
              <a:solidFill>
                <a:schemeClr val="bg1"/>
              </a:solidFill>
            </a:endParaRPr>
          </a:p>
        </p:txBody>
      </p:sp>
      <p:cxnSp>
        <p:nvCxnSpPr>
          <p:cNvPr id="10" name="Connettore 2 9"/>
          <p:cNvCxnSpPr/>
          <p:nvPr/>
        </p:nvCxnSpPr>
        <p:spPr>
          <a:xfrm flipH="1">
            <a:off x="11076026" y="3129744"/>
            <a:ext cx="122833" cy="25938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10390582" y="4493477"/>
            <a:ext cx="15969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 err="1" smtClean="0">
                <a:solidFill>
                  <a:schemeClr val="bg1"/>
                </a:solidFill>
              </a:rPr>
              <a:t>Tedlar</a:t>
            </a:r>
            <a:r>
              <a:rPr lang="it-IT" sz="1100" b="1" dirty="0" smtClean="0">
                <a:solidFill>
                  <a:schemeClr val="bg1"/>
                </a:solidFill>
              </a:rPr>
              <a:t> </a:t>
            </a:r>
            <a:r>
              <a:rPr lang="it-IT" sz="1100" b="1" dirty="0" err="1" smtClean="0">
                <a:solidFill>
                  <a:schemeClr val="bg1"/>
                </a:solidFill>
              </a:rPr>
              <a:t>Sampling</a:t>
            </a:r>
            <a:r>
              <a:rPr lang="it-IT" sz="1100" b="1" dirty="0" smtClean="0">
                <a:solidFill>
                  <a:schemeClr val="bg1"/>
                </a:solidFill>
              </a:rPr>
              <a:t> </a:t>
            </a:r>
            <a:r>
              <a:rPr lang="it-IT" sz="1100" b="1" dirty="0" err="1" smtClean="0">
                <a:solidFill>
                  <a:schemeClr val="bg1"/>
                </a:solidFill>
              </a:rPr>
              <a:t>bag</a:t>
            </a:r>
            <a:r>
              <a:rPr lang="it-IT" sz="1100" b="1" dirty="0" smtClean="0">
                <a:solidFill>
                  <a:schemeClr val="bg1"/>
                </a:solidFill>
              </a:rPr>
              <a:t> (3l)</a:t>
            </a:r>
            <a:endParaRPr lang="it-IT" sz="1100" b="1" dirty="0">
              <a:solidFill>
                <a:schemeClr val="bg1"/>
              </a:solidFill>
            </a:endParaRPr>
          </a:p>
        </p:txBody>
      </p:sp>
      <p:cxnSp>
        <p:nvCxnSpPr>
          <p:cNvPr id="4" name="Connettore 2 3"/>
          <p:cNvCxnSpPr/>
          <p:nvPr/>
        </p:nvCxnSpPr>
        <p:spPr>
          <a:xfrm flipV="1">
            <a:off x="11010112" y="3912854"/>
            <a:ext cx="65914" cy="58062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887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670" y="1604010"/>
            <a:ext cx="7731458" cy="5040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Principal</a:t>
            </a:r>
            <a:r>
              <a:rPr lang="it-IT" dirty="0" smtClean="0"/>
              <a:t> component </a:t>
            </a:r>
            <a:r>
              <a:rPr lang="it-IT" dirty="0" err="1" smtClean="0"/>
              <a:t>analysis</a:t>
            </a:r>
            <a:r>
              <a:rPr lang="it-IT" dirty="0" smtClean="0"/>
              <a:t>- </a:t>
            </a:r>
            <a:r>
              <a:rPr lang="it-IT" dirty="0" err="1" smtClean="0"/>
              <a:t>Bags</a:t>
            </a:r>
            <a:endParaRPr lang="it-IT" dirty="0"/>
          </a:p>
        </p:txBody>
      </p:sp>
      <p:cxnSp>
        <p:nvCxnSpPr>
          <p:cNvPr id="8" name="Connettore diritto 7"/>
          <p:cNvCxnSpPr/>
          <p:nvPr/>
        </p:nvCxnSpPr>
        <p:spPr>
          <a:xfrm flipH="1">
            <a:off x="2963684" y="2076178"/>
            <a:ext cx="1652955" cy="384048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4670474" y="3418449"/>
            <a:ext cx="1133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Ref</a:t>
            </a:r>
            <a:r>
              <a:rPr lang="it-IT" dirty="0" smtClean="0"/>
              <a:t>. Room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2158127" y="3335942"/>
            <a:ext cx="1285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Cont</a:t>
            </a:r>
            <a:r>
              <a:rPr lang="it-IT" dirty="0" smtClean="0"/>
              <a:t>. Room</a:t>
            </a:r>
            <a:endParaRPr lang="it-IT" dirty="0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862" y="1910521"/>
            <a:ext cx="3636443" cy="446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6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588" y="1643050"/>
            <a:ext cx="7607783" cy="495937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Principal</a:t>
            </a:r>
            <a:r>
              <a:rPr lang="it-IT" dirty="0" smtClean="0"/>
              <a:t> Component Analysis</a:t>
            </a:r>
            <a:br>
              <a:rPr lang="it-IT" dirty="0" smtClean="0"/>
            </a:br>
            <a:r>
              <a:rPr lang="it-IT" dirty="0" err="1" smtClean="0"/>
              <a:t>Rooms&amp;Bags</a:t>
            </a:r>
            <a:endParaRPr lang="it-IT" dirty="0"/>
          </a:p>
        </p:txBody>
      </p:sp>
      <p:cxnSp>
        <p:nvCxnSpPr>
          <p:cNvPr id="6" name="Connettore diritto 5"/>
          <p:cNvCxnSpPr/>
          <p:nvPr/>
        </p:nvCxnSpPr>
        <p:spPr>
          <a:xfrm flipH="1" flipV="1">
            <a:off x="3810000" y="2288427"/>
            <a:ext cx="3706105" cy="2754291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5794375" y="2956766"/>
            <a:ext cx="1133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Ref</a:t>
            </a:r>
            <a:r>
              <a:rPr lang="it-IT" dirty="0" smtClean="0"/>
              <a:t>. Room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652378" y="4949335"/>
            <a:ext cx="1285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Cont</a:t>
            </a:r>
            <a:r>
              <a:rPr lang="it-IT" dirty="0" smtClean="0"/>
              <a:t>. Room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531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Conventional</a:t>
            </a:r>
            <a:r>
              <a:rPr lang="it-IT" dirty="0" smtClean="0"/>
              <a:t> </a:t>
            </a:r>
            <a:r>
              <a:rPr lang="it-IT" dirty="0" err="1" smtClean="0"/>
              <a:t>Methods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333910" y="1737360"/>
            <a:ext cx="2457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SAS (Surface Air System)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8007446" y="1754386"/>
            <a:ext cx="314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Carbon </a:t>
            </a:r>
            <a:r>
              <a:rPr lang="it-IT" dirty="0" err="1" smtClean="0"/>
              <a:t>sorbent</a:t>
            </a:r>
            <a:r>
              <a:rPr lang="it-IT" dirty="0" smtClean="0"/>
              <a:t> </a:t>
            </a:r>
            <a:r>
              <a:rPr lang="it-IT" dirty="0" err="1" smtClean="0"/>
              <a:t>Tubes</a:t>
            </a:r>
            <a:r>
              <a:rPr lang="it-IT" dirty="0" smtClean="0"/>
              <a:t> &amp; GC-MS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678" y="2764046"/>
            <a:ext cx="2562225" cy="256222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126" y="3109810"/>
            <a:ext cx="1400674" cy="187069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3910" y="2091809"/>
            <a:ext cx="3386021" cy="422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9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SAS </a:t>
            </a:r>
            <a:r>
              <a:rPr lang="it-IT" dirty="0" err="1" smtClean="0"/>
              <a:t>Results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373" y="1737360"/>
            <a:ext cx="6451600" cy="3629025"/>
          </a:xfrm>
          <a:prstGeom prst="rect">
            <a:avLst/>
          </a:prstGeom>
        </p:spPr>
      </p:pic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249842"/>
              </p:ext>
            </p:extLst>
          </p:nvPr>
        </p:nvGraphicFramePr>
        <p:xfrm>
          <a:off x="8375650" y="1737360"/>
          <a:ext cx="2930525" cy="4615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0525">
                  <a:extLst>
                    <a:ext uri="{9D8B030D-6E8A-4147-A177-3AD203B41FA5}">
                      <a16:colId xmlns:a16="http://schemas.microsoft.com/office/drawing/2014/main" val="5701244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Identified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Microorganisms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637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Engyodontium</a:t>
                      </a:r>
                      <a:r>
                        <a:rPr lang="it-IT" sz="1400" dirty="0" smtClean="0"/>
                        <a:t> album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344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Cladosporium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spp</a:t>
                      </a:r>
                      <a:r>
                        <a:rPr lang="it-IT" sz="1400" dirty="0" smtClean="0"/>
                        <a:t>.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0970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Penicillium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solitum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6060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Penicillium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spp</a:t>
                      </a:r>
                      <a:r>
                        <a:rPr lang="it-IT" sz="1400" dirty="0" smtClean="0"/>
                        <a:t>.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4155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Penicillium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verrucosum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409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Penicillium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brevicompactum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0839842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Ulocladium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spp</a:t>
                      </a:r>
                      <a:r>
                        <a:rPr lang="it-IT" sz="1400" dirty="0" smtClean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6419179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Asp </a:t>
                      </a:r>
                      <a:r>
                        <a:rPr lang="it-IT" sz="1400" dirty="0" err="1" smtClean="0"/>
                        <a:t>niger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0561990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Mucor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plumbeus</a:t>
                      </a:r>
                      <a:endParaRPr lang="it-IT" sz="1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58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Penicillium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digitatum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98778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Neaosartorya </a:t>
                      </a:r>
                      <a:r>
                        <a:rPr lang="it-IT" sz="1400" dirty="0" err="1" smtClean="0"/>
                        <a:t>fischeri</a:t>
                      </a:r>
                      <a:r>
                        <a:rPr lang="it-IT" sz="1400" dirty="0" smtClean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170036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Penicillium</a:t>
                      </a:r>
                      <a:r>
                        <a:rPr lang="it-IT" sz="1400" dirty="0" smtClean="0"/>
                        <a:t> variabile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81978"/>
                  </a:ext>
                </a:extLst>
              </a:tr>
            </a:tbl>
          </a:graphicData>
        </a:graphic>
      </p:graphicFrame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1343266"/>
              </p:ext>
            </p:extLst>
          </p:nvPr>
        </p:nvGraphicFramePr>
        <p:xfrm>
          <a:off x="1806222" y="5404555"/>
          <a:ext cx="4842934" cy="822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21467">
                  <a:extLst>
                    <a:ext uri="{9D8B030D-6E8A-4147-A177-3AD203B41FA5}">
                      <a16:colId xmlns:a16="http://schemas.microsoft.com/office/drawing/2014/main" val="1508460718"/>
                    </a:ext>
                  </a:extLst>
                </a:gridCol>
                <a:gridCol w="2421467">
                  <a:extLst>
                    <a:ext uri="{9D8B030D-6E8A-4147-A177-3AD203B41FA5}">
                      <a16:colId xmlns:a16="http://schemas.microsoft.com/office/drawing/2014/main" val="2776940929"/>
                    </a:ext>
                  </a:extLst>
                </a:gridCol>
              </a:tblGrid>
              <a:tr h="151459"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Room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 err="1" smtClean="0"/>
                        <a:t>Mean</a:t>
                      </a:r>
                      <a:r>
                        <a:rPr lang="it-IT" sz="1200" dirty="0" smtClean="0"/>
                        <a:t> UFC/m</a:t>
                      </a:r>
                      <a:r>
                        <a:rPr lang="it-IT" sz="1200" baseline="30000" dirty="0" smtClean="0"/>
                        <a:t>3</a:t>
                      </a:r>
                      <a:endParaRPr lang="it-IT" sz="12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2895037"/>
                  </a:ext>
                </a:extLst>
              </a:tr>
              <a:tr h="151459">
                <a:tc>
                  <a:txBody>
                    <a:bodyPr/>
                    <a:lstStyle/>
                    <a:p>
                      <a:r>
                        <a:rPr lang="it-IT" sz="1200" dirty="0" err="1" smtClean="0"/>
                        <a:t>Contaminated</a:t>
                      </a:r>
                      <a:r>
                        <a:rPr lang="it-IT" sz="1200" dirty="0" smtClean="0"/>
                        <a:t> Room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115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4289973"/>
                  </a:ext>
                </a:extLst>
              </a:tr>
              <a:tr h="151459"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Reference Room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50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0311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869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Conclusions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028700" y="2133600"/>
            <a:ext cx="107251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>
                <a:solidFill>
                  <a:srgbClr val="00B050"/>
                </a:solidFill>
              </a:rPr>
              <a:t>In vitro </a:t>
            </a:r>
            <a:r>
              <a:rPr lang="it-IT" dirty="0" err="1" smtClean="0">
                <a:solidFill>
                  <a:srgbClr val="00B050"/>
                </a:solidFill>
              </a:rPr>
              <a:t>experiments</a:t>
            </a:r>
            <a:endParaRPr lang="it-IT" dirty="0" smtClean="0">
              <a:solidFill>
                <a:srgbClr val="00B050"/>
              </a:solidFill>
            </a:endParaRPr>
          </a:p>
          <a:p>
            <a:endParaRPr lang="it-IT" dirty="0"/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dirty="0"/>
              <a:t>Results show the feasibility of the identification of fungal strains from the analysis of </a:t>
            </a:r>
            <a:r>
              <a:rPr lang="en-US" dirty="0" smtClean="0"/>
              <a:t>emitted </a:t>
            </a:r>
            <a:r>
              <a:rPr lang="en-US" dirty="0" err="1" smtClean="0"/>
              <a:t>mVOCs</a:t>
            </a:r>
            <a:r>
              <a:rPr lang="en-US" dirty="0" smtClean="0"/>
              <a:t> </a:t>
            </a:r>
            <a:r>
              <a:rPr lang="en-US" dirty="0"/>
              <a:t>with a gas sensor array</a:t>
            </a:r>
            <a:r>
              <a:rPr lang="en-US" dirty="0" smtClean="0"/>
              <a:t>.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 smtClean="0"/>
          </a:p>
          <a:p>
            <a:r>
              <a:rPr lang="it-IT" dirty="0">
                <a:solidFill>
                  <a:srgbClr val="00B050"/>
                </a:solidFill>
              </a:rPr>
              <a:t>Indoor air </a:t>
            </a:r>
            <a:r>
              <a:rPr lang="it-IT" dirty="0" err="1" smtClean="0">
                <a:solidFill>
                  <a:srgbClr val="00B050"/>
                </a:solidFill>
              </a:rPr>
              <a:t>monitoring</a:t>
            </a:r>
            <a:endParaRPr lang="it-IT" dirty="0" smtClean="0">
              <a:solidFill>
                <a:srgbClr val="00B050"/>
              </a:solidFill>
            </a:endParaRPr>
          </a:p>
          <a:p>
            <a:endParaRPr lang="it-IT" dirty="0">
              <a:solidFill>
                <a:srgbClr val="00B050"/>
              </a:solidFill>
            </a:endParaRP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q"/>
            </a:pPr>
            <a:r>
              <a:rPr lang="it-IT" dirty="0" smtClean="0"/>
              <a:t>Electronic </a:t>
            </a:r>
            <a:r>
              <a:rPr lang="it-IT" dirty="0" err="1" smtClean="0"/>
              <a:t>nose</a:t>
            </a:r>
            <a:r>
              <a:rPr lang="it-IT" dirty="0" smtClean="0"/>
              <a:t> </a:t>
            </a:r>
            <a:r>
              <a:rPr lang="it-IT" dirty="0" err="1" smtClean="0"/>
              <a:t>measurements</a:t>
            </a:r>
            <a:r>
              <a:rPr lang="it-IT" dirty="0" smtClean="0"/>
              <a:t> of indoor air </a:t>
            </a:r>
            <a:r>
              <a:rPr lang="it-IT" dirty="0" err="1" smtClean="0"/>
              <a:t>allow</a:t>
            </a:r>
            <a:r>
              <a:rPr lang="it-IT" dirty="0" smtClean="0"/>
              <a:t> to discriminate </a:t>
            </a:r>
            <a:r>
              <a:rPr lang="it-IT" dirty="0" err="1" smtClean="0"/>
              <a:t>mold-contaminated</a:t>
            </a:r>
            <a:r>
              <a:rPr lang="it-IT" dirty="0" smtClean="0"/>
              <a:t> </a:t>
            </a:r>
            <a:r>
              <a:rPr lang="it-IT" dirty="0" err="1" smtClean="0"/>
              <a:t>environment</a:t>
            </a:r>
            <a:r>
              <a:rPr lang="it-IT" dirty="0" smtClean="0"/>
              <a:t> </a:t>
            </a:r>
            <a:r>
              <a:rPr lang="it-IT" dirty="0" err="1" smtClean="0"/>
              <a:t>respect</a:t>
            </a:r>
            <a:r>
              <a:rPr lang="it-IT" dirty="0" smtClean="0"/>
              <a:t> </a:t>
            </a:r>
            <a:r>
              <a:rPr lang="it-IT" dirty="0" err="1" smtClean="0"/>
              <a:t>reference</a:t>
            </a:r>
            <a:r>
              <a:rPr lang="it-IT" dirty="0" smtClean="0"/>
              <a:t> room </a:t>
            </a:r>
          </a:p>
          <a:p>
            <a:endParaRPr lang="it-IT" dirty="0">
              <a:solidFill>
                <a:srgbClr val="00B05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it-IT" dirty="0" smtClean="0">
              <a:solidFill>
                <a:srgbClr val="00B05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it-IT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80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Biological</a:t>
            </a:r>
            <a:r>
              <a:rPr lang="it-IT" dirty="0" smtClean="0"/>
              <a:t> agents </a:t>
            </a:r>
            <a:r>
              <a:rPr lang="it-IT" dirty="0" err="1" smtClean="0"/>
              <a:t>as</a:t>
            </a:r>
            <a:r>
              <a:rPr lang="it-IT" dirty="0" smtClean="0"/>
              <a:t> indoor air </a:t>
            </a:r>
            <a:r>
              <a:rPr lang="it-IT" dirty="0" err="1" smtClean="0"/>
              <a:t>pollution</a:t>
            </a:r>
            <a:r>
              <a:rPr lang="it-IT" dirty="0" smtClean="0"/>
              <a:t> source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q"/>
            </a:pPr>
            <a:r>
              <a:rPr lang="it-IT" sz="1600" dirty="0" smtClean="0"/>
              <a:t> </a:t>
            </a:r>
            <a:r>
              <a:rPr lang="it-IT" sz="1600" dirty="0" err="1" smtClean="0"/>
              <a:t>Bacteria</a:t>
            </a:r>
            <a:r>
              <a:rPr lang="it-IT" sz="1600" dirty="0" smtClean="0"/>
              <a:t> and virus</a:t>
            </a:r>
          </a:p>
          <a:p>
            <a:pPr>
              <a:buFont typeface="Wingdings" panose="05000000000000000000" pitchFamily="2" charset="2"/>
              <a:buChar char="q"/>
            </a:pPr>
            <a:endParaRPr lang="it-IT" sz="1800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it-IT" sz="1600" dirty="0" smtClean="0"/>
              <a:t> </a:t>
            </a:r>
            <a:r>
              <a:rPr lang="it-IT" sz="1600" dirty="0" err="1" smtClean="0"/>
              <a:t>Molds</a:t>
            </a:r>
            <a:r>
              <a:rPr lang="it-IT" sz="1600" dirty="0" smtClean="0"/>
              <a:t> </a:t>
            </a:r>
          </a:p>
          <a:p>
            <a:pPr>
              <a:buFont typeface="Wingdings" panose="05000000000000000000" pitchFamily="2" charset="2"/>
              <a:buChar char="q"/>
            </a:pPr>
            <a:endParaRPr lang="it-IT" sz="1800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it-IT" sz="1600" dirty="0" smtClean="0"/>
              <a:t> </a:t>
            </a:r>
            <a:r>
              <a:rPr lang="it-IT" sz="1600" dirty="0" err="1" smtClean="0"/>
              <a:t>Parassites</a:t>
            </a:r>
            <a:endParaRPr lang="it-IT" sz="1600" dirty="0" smtClean="0"/>
          </a:p>
          <a:p>
            <a:pPr>
              <a:buFont typeface="Wingdings" panose="05000000000000000000" pitchFamily="2" charset="2"/>
              <a:buChar char="q"/>
            </a:pPr>
            <a:endParaRPr lang="it-IT" sz="1800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it-IT" sz="1600" b="1" dirty="0"/>
              <a:t> </a:t>
            </a:r>
            <a:r>
              <a:rPr lang="it-IT" sz="1600" b="1" dirty="0" smtClean="0"/>
              <a:t>Fungi</a:t>
            </a:r>
          </a:p>
          <a:p>
            <a:pPr>
              <a:buFont typeface="Wingdings" panose="05000000000000000000" pitchFamily="2" charset="2"/>
              <a:buChar char="q"/>
            </a:pPr>
            <a:endParaRPr lang="it-IT" sz="1800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it-IT" sz="1600" dirty="0" smtClean="0"/>
              <a:t> </a:t>
            </a:r>
            <a:r>
              <a:rPr lang="it-IT" sz="1600" dirty="0" err="1" smtClean="0"/>
              <a:t>Pollens</a:t>
            </a:r>
            <a:r>
              <a:rPr lang="it-IT" sz="1600" dirty="0" smtClean="0"/>
              <a:t> </a:t>
            </a:r>
          </a:p>
          <a:p>
            <a:pPr>
              <a:buFont typeface="Wingdings" panose="05000000000000000000" pitchFamily="2" charset="2"/>
              <a:buChar char="q"/>
            </a:pPr>
            <a:endParaRPr lang="it-IT" sz="1800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it-IT" sz="1600" dirty="0" err="1" smtClean="0"/>
              <a:t>Toxins</a:t>
            </a:r>
            <a:endParaRPr lang="it-IT" sz="1600" dirty="0" smtClean="0"/>
          </a:p>
          <a:p>
            <a:pPr marL="0" indent="0">
              <a:buNone/>
            </a:pPr>
            <a:endParaRPr lang="it-IT" sz="1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937" y="3996158"/>
            <a:ext cx="1585355" cy="157830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1749" y="2209042"/>
            <a:ext cx="1423871" cy="106242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2074" y="2151900"/>
            <a:ext cx="2137557" cy="124690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8996" y="3996158"/>
            <a:ext cx="1578309" cy="157830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7"/>
          <a:srcRect r="49815"/>
          <a:stretch/>
        </p:blipFill>
        <p:spPr>
          <a:xfrm>
            <a:off x="9289632" y="4032081"/>
            <a:ext cx="2062013" cy="180210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9407" y="2007308"/>
            <a:ext cx="1481249" cy="180762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6114" y="2209042"/>
            <a:ext cx="1568544" cy="106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0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Sick Building Syndrome</a:t>
            </a:r>
            <a:endParaRPr lang="it-IT" dirty="0"/>
          </a:p>
        </p:txBody>
      </p:sp>
      <p:sp>
        <p:nvSpPr>
          <p:cNvPr id="2" name="Rettangolo 1"/>
          <p:cNvSpPr/>
          <p:nvPr/>
        </p:nvSpPr>
        <p:spPr>
          <a:xfrm>
            <a:off x="1097280" y="5917001"/>
            <a:ext cx="1095355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 smtClean="0"/>
              <a:t>[1] Indoor </a:t>
            </a:r>
            <a:r>
              <a:rPr lang="en-US" sz="1100" i="1" dirty="0"/>
              <a:t>Air Pollutants: Exposure and Health Effects”: report on a WHO </a:t>
            </a:r>
            <a:r>
              <a:rPr lang="en-US" sz="1100" i="1" dirty="0" err="1"/>
              <a:t>meeting.EURO</a:t>
            </a:r>
            <a:r>
              <a:rPr lang="en-US" sz="1100" i="1" dirty="0"/>
              <a:t> Reports and Studies, No. 78. (Copenhagen: WHO Regional Office for Europe, 1983</a:t>
            </a:r>
          </a:p>
          <a:p>
            <a:r>
              <a:rPr lang="en-US" sz="1100" i="1" dirty="0" smtClean="0"/>
              <a:t>[2] Shoemaker</a:t>
            </a:r>
            <a:r>
              <a:rPr lang="en-US" sz="1100" i="1" dirty="0"/>
              <a:t>, R. C., &amp; House, D. E. (2006</a:t>
            </a:r>
            <a:r>
              <a:rPr lang="en-US" sz="1100" i="1" dirty="0" smtClean="0"/>
              <a:t>). </a:t>
            </a:r>
            <a:r>
              <a:rPr lang="en-US" sz="1100" i="1" dirty="0" err="1"/>
              <a:t>Neurotoxicology</a:t>
            </a:r>
            <a:r>
              <a:rPr lang="en-US" sz="1100" i="1" dirty="0"/>
              <a:t> and Teratology, 28, </a:t>
            </a:r>
            <a:r>
              <a:rPr lang="en-US" sz="1100" i="1" dirty="0" smtClean="0"/>
              <a:t>573–588</a:t>
            </a:r>
            <a:endParaRPr lang="en-US" sz="1100" i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884" y="2805225"/>
            <a:ext cx="4293770" cy="237437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459579" y="25025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7" name="Ovale 6"/>
          <p:cNvSpPr/>
          <p:nvPr/>
        </p:nvSpPr>
        <p:spPr>
          <a:xfrm>
            <a:off x="7596182" y="2119964"/>
            <a:ext cx="2750976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Common </a:t>
            </a:r>
            <a:r>
              <a:rPr lang="it-IT" dirty="0" err="1" smtClean="0"/>
              <a:t>Symptoms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7551944" y="3254504"/>
            <a:ext cx="285097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Sore </a:t>
            </a:r>
            <a:r>
              <a:rPr lang="it-IT" dirty="0" err="1" smtClean="0"/>
              <a:t>eyes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Airways</a:t>
            </a:r>
            <a:r>
              <a:rPr lang="it-IT" dirty="0" smtClean="0"/>
              <a:t> </a:t>
            </a:r>
            <a:r>
              <a:rPr lang="it-IT" dirty="0" err="1" smtClean="0"/>
              <a:t>inflammation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Headache</a:t>
            </a:r>
            <a:r>
              <a:rPr lang="it-IT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Fatigue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Forgetfulness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Allergic</a:t>
            </a:r>
            <a:r>
              <a:rPr lang="it-IT" dirty="0" smtClean="0"/>
              <a:t> </a:t>
            </a:r>
            <a:r>
              <a:rPr lang="it-IT" dirty="0" err="1" smtClean="0"/>
              <a:t>respiratory</a:t>
            </a:r>
            <a:r>
              <a:rPr lang="it-IT" dirty="0" smtClean="0"/>
              <a:t> </a:t>
            </a:r>
            <a:r>
              <a:rPr lang="it-IT" dirty="0" err="1" smtClean="0"/>
              <a:t>efects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0893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Biological</a:t>
            </a:r>
            <a:r>
              <a:rPr lang="it-IT" dirty="0" smtClean="0"/>
              <a:t> </a:t>
            </a:r>
            <a:r>
              <a:rPr lang="it-IT" dirty="0" err="1" smtClean="0"/>
              <a:t>risk</a:t>
            </a:r>
            <a:r>
              <a:rPr lang="it-IT" dirty="0" smtClean="0"/>
              <a:t> in </a:t>
            </a:r>
            <a:r>
              <a:rPr lang="it-IT" dirty="0" err="1" smtClean="0"/>
              <a:t>workplace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2848220" y="2621264"/>
            <a:ext cx="5534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1">
                    <a:lumMod val="75000"/>
                  </a:schemeClr>
                </a:solidFill>
              </a:rPr>
              <a:t>Italy</a:t>
            </a:r>
            <a:r>
              <a:rPr lang="it-IT" dirty="0" smtClean="0"/>
              <a:t>: </a:t>
            </a:r>
            <a:r>
              <a:rPr lang="it-IT" dirty="0" err="1" smtClean="0"/>
              <a:t>D.Lgs</a:t>
            </a:r>
            <a:r>
              <a:rPr lang="it-IT" dirty="0" err="1"/>
              <a:t>.</a:t>
            </a:r>
            <a:r>
              <a:rPr lang="it-IT" dirty="0"/>
              <a:t> 81/08, titolo X </a:t>
            </a:r>
            <a:r>
              <a:rPr lang="it-IT" dirty="0" err="1" smtClean="0"/>
              <a:t>integrated</a:t>
            </a:r>
            <a:r>
              <a:rPr lang="it-IT" dirty="0" smtClean="0"/>
              <a:t> with </a:t>
            </a:r>
            <a:r>
              <a:rPr lang="it-IT" dirty="0" err="1" smtClean="0"/>
              <a:t>D.Lgs</a:t>
            </a:r>
            <a:r>
              <a:rPr lang="it-IT" dirty="0" err="1"/>
              <a:t>.</a:t>
            </a:r>
            <a:r>
              <a:rPr lang="it-IT" dirty="0"/>
              <a:t> </a:t>
            </a:r>
            <a:r>
              <a:rPr lang="it-IT" dirty="0" smtClean="0"/>
              <a:t>106/09</a:t>
            </a:r>
            <a:endParaRPr lang="it-IT" dirty="0"/>
          </a:p>
        </p:txBody>
      </p:sp>
      <p:graphicFrame>
        <p:nvGraphicFramePr>
          <p:cNvPr id="7" name="Diagramma 6"/>
          <p:cNvGraphicFramePr/>
          <p:nvPr>
            <p:extLst>
              <p:ext uri="{D42A27DB-BD31-4B8C-83A1-F6EECF244321}">
                <p14:modId xmlns:p14="http://schemas.microsoft.com/office/powerpoint/2010/main" val="3487580809"/>
              </p:ext>
            </p:extLst>
          </p:nvPr>
        </p:nvGraphicFramePr>
        <p:xfrm>
          <a:off x="3619633" y="3296985"/>
          <a:ext cx="5013693" cy="2779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asellaDiTesto 7"/>
          <p:cNvSpPr txBox="1"/>
          <p:nvPr/>
        </p:nvSpPr>
        <p:spPr>
          <a:xfrm>
            <a:off x="4273617" y="2043749"/>
            <a:ext cx="295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u="sng" dirty="0" err="1" smtClean="0">
                <a:solidFill>
                  <a:schemeClr val="accent1">
                    <a:lumMod val="75000"/>
                  </a:schemeClr>
                </a:solidFill>
              </a:rPr>
              <a:t>Exposure</a:t>
            </a:r>
            <a:r>
              <a:rPr lang="it-IT" b="1" u="sng" dirty="0" smtClean="0"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it-IT" b="1" u="sng" dirty="0" err="1" smtClean="0">
                <a:solidFill>
                  <a:schemeClr val="accent1">
                    <a:lumMod val="75000"/>
                  </a:schemeClr>
                </a:solidFill>
              </a:rPr>
              <a:t>biological</a:t>
            </a:r>
            <a:r>
              <a:rPr lang="it-IT" b="1" u="sng" dirty="0" smtClean="0">
                <a:solidFill>
                  <a:schemeClr val="accent1">
                    <a:lumMod val="75000"/>
                  </a:schemeClr>
                </a:solidFill>
              </a:rPr>
              <a:t> agents</a:t>
            </a:r>
            <a:endParaRPr lang="it-IT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99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Used</a:t>
            </a:r>
            <a:r>
              <a:rPr lang="it-IT" dirty="0" smtClean="0"/>
              <a:t> </a:t>
            </a:r>
            <a:r>
              <a:rPr lang="it-IT" dirty="0" err="1" smtClean="0"/>
              <a:t>methods</a:t>
            </a:r>
            <a:r>
              <a:rPr lang="it-IT" dirty="0" smtClean="0"/>
              <a:t> for </a:t>
            </a:r>
            <a:r>
              <a:rPr lang="it-IT" dirty="0" err="1" smtClean="0"/>
              <a:t>biological</a:t>
            </a:r>
            <a:r>
              <a:rPr lang="it-IT" dirty="0" smtClean="0"/>
              <a:t> </a:t>
            </a:r>
            <a:r>
              <a:rPr lang="it-IT" dirty="0" err="1" smtClean="0"/>
              <a:t>contamination</a:t>
            </a:r>
            <a:r>
              <a:rPr lang="it-IT" dirty="0" smtClean="0"/>
              <a:t> </a:t>
            </a:r>
            <a:r>
              <a:rPr lang="it-IT" dirty="0" err="1" smtClean="0"/>
              <a:t>detection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905" y="1981818"/>
            <a:ext cx="2748495" cy="183748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28411" y="3133602"/>
            <a:ext cx="690562" cy="69056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597624" y="2355499"/>
            <a:ext cx="293862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it-IT" sz="2800" dirty="0" smtClean="0"/>
              <a:t>Active </a:t>
            </a:r>
            <a:r>
              <a:rPr lang="it-IT" sz="2800" dirty="0" err="1" smtClean="0"/>
              <a:t>Sampling</a:t>
            </a:r>
            <a:r>
              <a:rPr lang="it-IT" sz="2800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sz="2800" dirty="0"/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it-IT" sz="2800" dirty="0"/>
              <a:t>Passive </a:t>
            </a:r>
            <a:r>
              <a:rPr lang="it-IT" sz="2800" dirty="0" err="1"/>
              <a:t>Sampling</a:t>
            </a:r>
            <a:endParaRPr lang="it-IT" sz="2800" dirty="0"/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it-IT" sz="2800" dirty="0"/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it-IT" sz="2800" dirty="0"/>
              <a:t>S</a:t>
            </a:r>
            <a:r>
              <a:rPr lang="it-IT" sz="2800" dirty="0" smtClean="0"/>
              <a:t>urface </a:t>
            </a:r>
            <a:r>
              <a:rPr lang="it-IT" sz="2800" dirty="0" err="1" smtClean="0"/>
              <a:t>analysis</a:t>
            </a:r>
            <a:r>
              <a:rPr lang="it-IT" sz="2800" dirty="0" smtClean="0"/>
              <a:t>  </a:t>
            </a:r>
            <a:endParaRPr lang="it-IT" sz="2800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9702" y="1960018"/>
            <a:ext cx="2466975" cy="184785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4900" y="4396285"/>
            <a:ext cx="3848100" cy="172303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5900" y="4354115"/>
            <a:ext cx="2538477" cy="1962150"/>
          </a:xfrm>
          <a:prstGeom prst="rect">
            <a:avLst/>
          </a:prstGeom>
        </p:spPr>
      </p:pic>
      <p:sp>
        <p:nvSpPr>
          <p:cNvPr id="11" name="Freccia a destra 10"/>
          <p:cNvSpPr/>
          <p:nvPr/>
        </p:nvSpPr>
        <p:spPr>
          <a:xfrm>
            <a:off x="8505825" y="5067300"/>
            <a:ext cx="904875" cy="5357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468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Fungi </a:t>
            </a:r>
            <a:r>
              <a:rPr lang="en-US" dirty="0"/>
              <a:t>and Volatile Organic Compounds (</a:t>
            </a:r>
            <a:r>
              <a:rPr lang="en-US" dirty="0" smtClean="0"/>
              <a:t>VOCs) </a:t>
            </a:r>
            <a:r>
              <a:rPr lang="en-US" dirty="0"/>
              <a:t>in indoor air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89624" y="1737360"/>
            <a:ext cx="1040242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Over 300 fungal VOCs have been </a:t>
            </a:r>
            <a:r>
              <a:rPr lang="en-US" dirty="0" smtClean="0"/>
              <a:t>identified [1]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The </a:t>
            </a:r>
            <a:r>
              <a:rPr lang="en-US" dirty="0"/>
              <a:t>identification of the VOCs in indoor air shows that there is a fungal growth </a:t>
            </a:r>
            <a:r>
              <a:rPr lang="en-US" dirty="0" smtClean="0"/>
              <a:t>present [2]</a:t>
            </a:r>
            <a:endParaRPr lang="en-US" dirty="0"/>
          </a:p>
          <a:p>
            <a:endParaRPr lang="en-US" dirty="0"/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dirty="0" smtClean="0"/>
              <a:t>Sick </a:t>
            </a:r>
            <a:r>
              <a:rPr lang="en-US" dirty="0"/>
              <a:t>Building </a:t>
            </a:r>
            <a:r>
              <a:rPr lang="en-US" dirty="0" smtClean="0"/>
              <a:t>Syndrome symptoms                  Microbial volatile organic compounds (MVOCs)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  <a:p>
            <a:pPr algn="ctr"/>
            <a:r>
              <a:rPr lang="en-US" dirty="0"/>
              <a:t> </a:t>
            </a:r>
            <a:r>
              <a:rPr lang="en-US" b="1" dirty="0" smtClean="0">
                <a:solidFill>
                  <a:srgbClr val="00B050"/>
                </a:solidFill>
              </a:rPr>
              <a:t>Volatile </a:t>
            </a:r>
            <a:r>
              <a:rPr lang="en-US" b="1" dirty="0">
                <a:solidFill>
                  <a:srgbClr val="00B050"/>
                </a:solidFill>
              </a:rPr>
              <a:t>profile of a fungus depends </a:t>
            </a:r>
            <a:r>
              <a:rPr lang="en-US" b="1" dirty="0" smtClean="0">
                <a:solidFill>
                  <a:srgbClr val="00B050"/>
                </a:solidFill>
              </a:rPr>
              <a:t>on:</a:t>
            </a:r>
          </a:p>
          <a:p>
            <a:pPr algn="ctr"/>
            <a:endParaRPr lang="en-US" b="1" dirty="0">
              <a:solidFill>
                <a:srgbClr val="00B050"/>
              </a:solidFill>
            </a:endParaRPr>
          </a:p>
          <a:p>
            <a:pPr algn="ctr"/>
            <a:endParaRPr lang="en-US" b="1" dirty="0" smtClean="0">
              <a:solidFill>
                <a:srgbClr val="00B050"/>
              </a:solidFill>
            </a:endParaRPr>
          </a:p>
          <a:p>
            <a:pPr algn="ctr"/>
            <a:endParaRPr lang="en-US" b="1" dirty="0">
              <a:solidFill>
                <a:srgbClr val="00B050"/>
              </a:solidFill>
            </a:endParaRPr>
          </a:p>
          <a:p>
            <a:pPr algn="ctr"/>
            <a:endParaRPr lang="en-US" b="1" dirty="0" smtClean="0">
              <a:solidFill>
                <a:srgbClr val="00B050"/>
              </a:solidFill>
            </a:endParaRPr>
          </a:p>
          <a:p>
            <a:pPr algn="ctr"/>
            <a:endParaRPr lang="en-US" b="1" dirty="0">
              <a:solidFill>
                <a:srgbClr val="00B050"/>
              </a:solidFill>
            </a:endParaRPr>
          </a:p>
          <a:p>
            <a:pPr algn="ctr"/>
            <a:endParaRPr lang="en-US" b="1" dirty="0" smtClean="0">
              <a:solidFill>
                <a:srgbClr val="00B050"/>
              </a:solidFill>
            </a:endParaRPr>
          </a:p>
          <a:p>
            <a:r>
              <a:rPr lang="en-US" dirty="0" smtClean="0"/>
              <a:t> </a:t>
            </a:r>
            <a:r>
              <a:rPr lang="en-US" sz="1200" i="1" dirty="0" smtClean="0"/>
              <a:t>[1] </a:t>
            </a:r>
            <a:r>
              <a:rPr lang="en-US" sz="1200" i="1" dirty="0" err="1" smtClean="0"/>
              <a:t>Lemfack</a:t>
            </a:r>
            <a:r>
              <a:rPr lang="en-US" sz="1200" i="1" dirty="0" smtClean="0"/>
              <a:t> </a:t>
            </a:r>
            <a:r>
              <a:rPr lang="en-US" sz="1200" i="1" dirty="0"/>
              <a:t>et al , </a:t>
            </a:r>
            <a:r>
              <a:rPr lang="en-US" sz="1200" i="1" dirty="0" err="1"/>
              <a:t>mVOC</a:t>
            </a:r>
            <a:r>
              <a:rPr lang="en-US" sz="1200" i="1" dirty="0"/>
              <a:t>: a database of microbial volatiles. Nucleic Acids Research, </a:t>
            </a:r>
            <a:r>
              <a:rPr lang="en-US" sz="1200" i="1" dirty="0" smtClean="0"/>
              <a:t>2014</a:t>
            </a:r>
            <a:r>
              <a:rPr lang="en-US" sz="1200" i="1" dirty="0"/>
              <a:t>.</a:t>
            </a:r>
          </a:p>
          <a:p>
            <a:r>
              <a:rPr lang="it-IT" sz="1200" i="1" dirty="0" smtClean="0"/>
              <a:t>[2] </a:t>
            </a:r>
            <a:r>
              <a:rPr lang="it-IT" sz="1200" i="1" dirty="0" err="1" smtClean="0"/>
              <a:t>Haalen</a:t>
            </a:r>
            <a:r>
              <a:rPr lang="it-IT" sz="1200" i="1" dirty="0" smtClean="0"/>
              <a:t> </a:t>
            </a:r>
            <a:r>
              <a:rPr lang="it-IT" sz="1200" i="1" dirty="0"/>
              <a:t>Khan AA, </a:t>
            </a:r>
            <a:r>
              <a:rPr lang="it-IT" sz="1200" i="1" dirty="0" err="1"/>
              <a:t>Karuppayil</a:t>
            </a:r>
            <a:r>
              <a:rPr lang="it-IT" sz="1200" i="1" dirty="0"/>
              <a:t> SM. </a:t>
            </a:r>
            <a:r>
              <a:rPr lang="it-IT" sz="1200" i="1" dirty="0" err="1"/>
              <a:t>Fungal</a:t>
            </a:r>
            <a:r>
              <a:rPr lang="it-IT" sz="1200" i="1" dirty="0"/>
              <a:t> </a:t>
            </a:r>
            <a:r>
              <a:rPr lang="it-IT" sz="1200" i="1" dirty="0" err="1"/>
              <a:t>pollution</a:t>
            </a:r>
            <a:r>
              <a:rPr lang="it-IT" sz="1200" i="1" dirty="0"/>
              <a:t> of indoor </a:t>
            </a:r>
            <a:r>
              <a:rPr lang="it-IT" sz="1200" i="1" dirty="0" err="1"/>
              <a:t>environments</a:t>
            </a:r>
            <a:r>
              <a:rPr lang="it-IT" sz="1200" i="1" dirty="0"/>
              <a:t> and </a:t>
            </a:r>
            <a:r>
              <a:rPr lang="it-IT" sz="1200" i="1" dirty="0" err="1"/>
              <a:t>its</a:t>
            </a:r>
            <a:r>
              <a:rPr lang="it-IT" sz="1200" i="1" dirty="0"/>
              <a:t> management. </a:t>
            </a:r>
            <a:r>
              <a:rPr lang="it-IT" sz="1200" i="1" dirty="0" err="1"/>
              <a:t>Saudi</a:t>
            </a:r>
            <a:r>
              <a:rPr lang="it-IT" sz="1200" i="1" dirty="0"/>
              <a:t> J </a:t>
            </a:r>
            <a:r>
              <a:rPr lang="it-IT" sz="1200" i="1" dirty="0" err="1"/>
              <a:t>Biol</a:t>
            </a:r>
            <a:r>
              <a:rPr lang="it-IT" sz="1200" i="1" dirty="0"/>
              <a:t> Sci </a:t>
            </a:r>
            <a:r>
              <a:rPr lang="it-IT" sz="1200" i="1" dirty="0" smtClean="0"/>
              <a:t>, 2012</a:t>
            </a:r>
            <a:r>
              <a:rPr lang="it-IT" sz="1200" i="1" dirty="0"/>
              <a:t>.</a:t>
            </a:r>
            <a:endParaRPr lang="en-US" dirty="0"/>
          </a:p>
          <a:p>
            <a:endParaRPr lang="it-IT" dirty="0"/>
          </a:p>
        </p:txBody>
      </p:sp>
      <p:sp>
        <p:nvSpPr>
          <p:cNvPr id="5" name="Freccia bidirezionale orizzontale 4"/>
          <p:cNvSpPr/>
          <p:nvPr/>
        </p:nvSpPr>
        <p:spPr>
          <a:xfrm>
            <a:off x="5057775" y="2959517"/>
            <a:ext cx="571500" cy="20002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1572534" y="4343398"/>
            <a:ext cx="1857864" cy="10289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/>
              <a:t>species</a:t>
            </a:r>
            <a:r>
              <a:rPr lang="it-IT" sz="1600" dirty="0"/>
              <a:t> and </a:t>
            </a:r>
            <a:r>
              <a:rPr lang="it-IT" sz="1600" dirty="0" err="1" smtClean="0"/>
              <a:t>strain</a:t>
            </a:r>
            <a:endParaRPr lang="it-IT" sz="1600" dirty="0"/>
          </a:p>
        </p:txBody>
      </p:sp>
      <p:sp>
        <p:nvSpPr>
          <p:cNvPr id="9" name="Ovale 8"/>
          <p:cNvSpPr/>
          <p:nvPr/>
        </p:nvSpPr>
        <p:spPr>
          <a:xfrm>
            <a:off x="4013025" y="4148442"/>
            <a:ext cx="2020226" cy="9237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/>
              <a:t>environmental</a:t>
            </a:r>
            <a:r>
              <a:rPr lang="it-IT" sz="1600" dirty="0"/>
              <a:t> </a:t>
            </a:r>
            <a:r>
              <a:rPr lang="it-IT" sz="1600" dirty="0" err="1"/>
              <a:t>conditions</a:t>
            </a:r>
            <a:endParaRPr lang="it-IT" sz="1600" dirty="0"/>
          </a:p>
        </p:txBody>
      </p:sp>
      <p:sp>
        <p:nvSpPr>
          <p:cNvPr id="17" name="Ovale 16"/>
          <p:cNvSpPr/>
          <p:nvPr/>
        </p:nvSpPr>
        <p:spPr>
          <a:xfrm>
            <a:off x="6360795" y="4400549"/>
            <a:ext cx="1441106" cy="914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duration of growth</a:t>
            </a:r>
            <a:endParaRPr lang="it-IT" sz="1600" dirty="0"/>
          </a:p>
        </p:txBody>
      </p:sp>
      <p:sp>
        <p:nvSpPr>
          <p:cNvPr id="18" name="Ovale 17"/>
          <p:cNvSpPr/>
          <p:nvPr/>
        </p:nvSpPr>
        <p:spPr>
          <a:xfrm>
            <a:off x="8221001" y="4505325"/>
            <a:ext cx="2037424" cy="7050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Culture medium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0558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i="1" dirty="0" err="1" smtClean="0"/>
              <a:t>Aspergillus</a:t>
            </a:r>
            <a:r>
              <a:rPr lang="it-IT" dirty="0" smtClean="0"/>
              <a:t> volatile </a:t>
            </a:r>
            <a:r>
              <a:rPr lang="it-IT" dirty="0" err="1" smtClean="0"/>
              <a:t>organic</a:t>
            </a:r>
            <a:r>
              <a:rPr lang="it-IT" dirty="0" smtClean="0"/>
              <a:t> </a:t>
            </a:r>
            <a:r>
              <a:rPr lang="it-IT" dirty="0" err="1" smtClean="0"/>
              <a:t>compounds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t="5897"/>
          <a:stretch/>
        </p:blipFill>
        <p:spPr>
          <a:xfrm>
            <a:off x="3852862" y="1775461"/>
            <a:ext cx="3030695" cy="449199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4531" y="1775461"/>
            <a:ext cx="2989829" cy="449199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" y="1775461"/>
            <a:ext cx="3197217" cy="449199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0301172" y="5328732"/>
            <a:ext cx="170901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 err="1" smtClean="0"/>
              <a:t>K.K.Pennerman</a:t>
            </a:r>
            <a:r>
              <a:rPr lang="en-US" sz="1100" i="1" dirty="0" smtClean="0"/>
              <a:t> et al</a:t>
            </a:r>
            <a:r>
              <a:rPr lang="en-US" sz="1100" i="1" dirty="0"/>
              <a:t>., New and Future Developments in Microbial Biotechnology and Bioengineering</a:t>
            </a:r>
            <a:r>
              <a:rPr lang="en-US" sz="1100" i="1" dirty="0" smtClean="0"/>
              <a:t>. (2016)</a:t>
            </a:r>
            <a:endParaRPr lang="it-IT" sz="1100" i="1" dirty="0"/>
          </a:p>
        </p:txBody>
      </p:sp>
    </p:spTree>
    <p:extLst>
      <p:ext uri="{BB962C8B-B14F-4D97-AF65-F5344CB8AC3E}">
        <p14:creationId xmlns:p14="http://schemas.microsoft.com/office/powerpoint/2010/main" val="274390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Electronic </a:t>
            </a:r>
            <a:r>
              <a:rPr lang="it-IT" dirty="0" err="1" smtClean="0"/>
              <a:t>nose</a:t>
            </a:r>
            <a:r>
              <a:rPr lang="it-IT" dirty="0" smtClean="0"/>
              <a:t> and </a:t>
            </a:r>
            <a:r>
              <a:rPr lang="it-IT" dirty="0" err="1" smtClean="0"/>
              <a:t>micoorganism</a:t>
            </a:r>
            <a:r>
              <a:rPr lang="it-IT" dirty="0" smtClean="0"/>
              <a:t> </a:t>
            </a:r>
            <a:r>
              <a:rPr lang="it-IT" dirty="0" err="1" smtClean="0"/>
              <a:t>detection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737" y="1850827"/>
            <a:ext cx="5106638" cy="224393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649" y="3663784"/>
            <a:ext cx="7365601" cy="258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8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ttivo">
  <a:themeElements>
    <a:clrScheme name="Retrospettiv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TM02900769[[fn=Retrospettivo]]</Template>
  <TotalTime>3507</TotalTime>
  <Words>2117</Words>
  <Application>Microsoft Office PowerPoint</Application>
  <PresentationFormat>Widescreen</PresentationFormat>
  <Paragraphs>285</Paragraphs>
  <Slides>26</Slides>
  <Notes>25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Garamond</vt:lpstr>
      <vt:lpstr>Tahoma</vt:lpstr>
      <vt:lpstr>Wingdings</vt:lpstr>
      <vt:lpstr>Retrospettivo</vt:lpstr>
      <vt:lpstr>In vitro identification of Aspergillus species and indoor air analysis using a QMB-based gas sensor array</vt:lpstr>
      <vt:lpstr>Outline</vt:lpstr>
      <vt:lpstr>Biological agents as indoor air pollution source</vt:lpstr>
      <vt:lpstr>Sick Building Syndrome</vt:lpstr>
      <vt:lpstr>Biological risk in workplace</vt:lpstr>
      <vt:lpstr>Used methods for biological contamination detection</vt:lpstr>
      <vt:lpstr>Fungi and Volatile Organic Compounds (VOCs) in indoor air</vt:lpstr>
      <vt:lpstr>Aspergillus volatile organic compounds</vt:lpstr>
      <vt:lpstr>Electronic nose and micoorganism detection</vt:lpstr>
      <vt:lpstr>Tor Vergata gas sensor array</vt:lpstr>
      <vt:lpstr>In vitro identification of Aspergillus species </vt:lpstr>
      <vt:lpstr>Aspergillus cultures</vt:lpstr>
      <vt:lpstr>Experimental set-up</vt:lpstr>
      <vt:lpstr>Sensor response patterns</vt:lpstr>
      <vt:lpstr>Principal Component Analysis</vt:lpstr>
      <vt:lpstr>Presentazione standard di PowerPoint</vt:lpstr>
      <vt:lpstr>Indoor environment measurements</vt:lpstr>
      <vt:lpstr>Tested Rooms</vt:lpstr>
      <vt:lpstr>Room Data- Analysis of variance (ANOVA)</vt:lpstr>
      <vt:lpstr>Principal Component Analysis-Rooms</vt:lpstr>
      <vt:lpstr>Bag Data- ANOVA</vt:lpstr>
      <vt:lpstr>Principal component analysis- Bags</vt:lpstr>
      <vt:lpstr>Principal Component Analysis Rooms&amp;Bags</vt:lpstr>
      <vt:lpstr>Conventional Methods</vt:lpstr>
      <vt:lpstr>SAS Results</vt:lpstr>
      <vt:lpstr>Conclusions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 Windows</dc:creator>
  <cp:lastModifiedBy>Utente Windows</cp:lastModifiedBy>
  <cp:revision>105</cp:revision>
  <dcterms:created xsi:type="dcterms:W3CDTF">2019-10-11T15:35:38Z</dcterms:created>
  <dcterms:modified xsi:type="dcterms:W3CDTF">2019-10-24T19:59:12Z</dcterms:modified>
</cp:coreProperties>
</file>