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C113A-189F-4E10-825C-7572C6DAFA18}" type="doc">
      <dgm:prSet loTypeId="urn:microsoft.com/office/officeart/2005/8/layout/hList7#1" loCatId="list" qsTypeId="urn:microsoft.com/office/officeart/2005/8/quickstyle/simple1" qsCatId="simple" csTypeId="urn:microsoft.com/office/officeart/2005/8/colors/accent2_3" csCatId="accent2" phldr="1"/>
      <dgm:spPr/>
    </dgm:pt>
    <dgm:pt modelId="{C5F4DD40-C7E9-4214-83ED-01A515F8CA3F}">
      <dgm:prSet phldrT="[Testo]"/>
      <dgm:spPr/>
      <dgm:t>
        <a:bodyPr/>
        <a:lstStyle/>
        <a:p>
          <a:r>
            <a:rPr lang="en-US" dirty="0" err="1" smtClean="0"/>
            <a:t>Attività</a:t>
          </a:r>
          <a:r>
            <a:rPr lang="en-US" dirty="0" smtClean="0"/>
            <a:t> </a:t>
          </a:r>
          <a:r>
            <a:rPr lang="en-US" dirty="0" err="1" smtClean="0"/>
            <a:t>chimiche</a:t>
          </a:r>
          <a:r>
            <a:rPr lang="en-US" dirty="0" smtClean="0"/>
            <a:t> e </a:t>
          </a:r>
          <a:r>
            <a:rPr lang="en-US" dirty="0" err="1" smtClean="0"/>
            <a:t>petrolchimiche</a:t>
          </a:r>
          <a:endParaRPr lang="it-IT" dirty="0"/>
        </a:p>
      </dgm:t>
    </dgm:pt>
    <dgm:pt modelId="{B9073921-0D49-4649-A8EB-895F726827F9}" type="parTrans" cxnId="{B9626849-8A60-41A8-8F18-27B9A234EB8C}">
      <dgm:prSet/>
      <dgm:spPr/>
      <dgm:t>
        <a:bodyPr/>
        <a:lstStyle/>
        <a:p>
          <a:endParaRPr lang="it-IT"/>
        </a:p>
      </dgm:t>
    </dgm:pt>
    <dgm:pt modelId="{2A746196-D65B-44AB-A8B6-AAA6D16765C8}" type="sibTrans" cxnId="{B9626849-8A60-41A8-8F18-27B9A234EB8C}">
      <dgm:prSet/>
      <dgm:spPr/>
      <dgm:t>
        <a:bodyPr/>
        <a:lstStyle/>
        <a:p>
          <a:endParaRPr lang="it-IT"/>
        </a:p>
      </dgm:t>
    </dgm:pt>
    <dgm:pt modelId="{664F1D43-BE9E-4EFC-A83C-8586D8991FF5}">
      <dgm:prSet phldrT="[Testo]"/>
      <dgm:spPr/>
      <dgm:t>
        <a:bodyPr/>
        <a:lstStyle/>
        <a:p>
          <a:r>
            <a:rPr lang="en-US" dirty="0" err="1" smtClean="0"/>
            <a:t>Scarico</a:t>
          </a:r>
          <a:r>
            <a:rPr lang="en-US" dirty="0" smtClean="0"/>
            <a:t> da </a:t>
          </a:r>
          <a:r>
            <a:rPr lang="en-US" dirty="0" err="1" smtClean="0"/>
            <a:t>tubazioni</a:t>
          </a:r>
          <a:r>
            <a:rPr lang="en-US" dirty="0" smtClean="0"/>
            <a:t> </a:t>
          </a:r>
          <a:r>
            <a:rPr lang="en-US" dirty="0" err="1" smtClean="0"/>
            <a:t>processi</a:t>
          </a:r>
          <a:r>
            <a:rPr lang="en-US" dirty="0" smtClean="0"/>
            <a:t> </a:t>
          </a:r>
          <a:r>
            <a:rPr lang="en-US" dirty="0" err="1" smtClean="0"/>
            <a:t>industriali</a:t>
          </a:r>
          <a:r>
            <a:rPr lang="en-US" dirty="0" smtClean="0"/>
            <a:t>, da </a:t>
          </a:r>
          <a:r>
            <a:rPr lang="en-US" dirty="0" err="1" smtClean="0"/>
            <a:t>serbatoi</a:t>
          </a:r>
          <a:r>
            <a:rPr lang="en-US" dirty="0" smtClean="0"/>
            <a:t> di </a:t>
          </a:r>
          <a:r>
            <a:rPr lang="en-US" dirty="0" err="1" smtClean="0"/>
            <a:t>stoccaggio</a:t>
          </a:r>
          <a:endParaRPr lang="it-IT" dirty="0"/>
        </a:p>
      </dgm:t>
    </dgm:pt>
    <dgm:pt modelId="{328E2512-9C6B-4628-AFE2-FC7334A769D1}" type="parTrans" cxnId="{261617BF-49B0-4EE4-94BE-F6E61ECD22B7}">
      <dgm:prSet/>
      <dgm:spPr/>
      <dgm:t>
        <a:bodyPr/>
        <a:lstStyle/>
        <a:p>
          <a:endParaRPr lang="it-IT"/>
        </a:p>
      </dgm:t>
    </dgm:pt>
    <dgm:pt modelId="{722D51FD-671B-4238-8D6F-06E12C7BD98C}" type="sibTrans" cxnId="{261617BF-49B0-4EE4-94BE-F6E61ECD22B7}">
      <dgm:prSet/>
      <dgm:spPr/>
      <dgm:t>
        <a:bodyPr/>
        <a:lstStyle/>
        <a:p>
          <a:endParaRPr lang="it-IT"/>
        </a:p>
      </dgm:t>
    </dgm:pt>
    <dgm:pt modelId="{A1BE5006-1AAB-48A6-B9F3-9FA01E5E31CC}">
      <dgm:prSet phldrT="[Testo]"/>
      <dgm:spPr/>
      <dgm:t>
        <a:bodyPr/>
        <a:lstStyle/>
        <a:p>
          <a:r>
            <a:rPr lang="it-IT" dirty="0" smtClean="0"/>
            <a:t>sistemi di scambio termico, combustione del carbone e combustione della biomassa</a:t>
          </a:r>
          <a:endParaRPr lang="it-IT" dirty="0"/>
        </a:p>
      </dgm:t>
    </dgm:pt>
    <dgm:pt modelId="{9B0552A0-6073-4787-984B-89A4C0863183}" type="parTrans" cxnId="{72149DCA-676A-4CFC-A3FF-56019519ACFE}">
      <dgm:prSet/>
      <dgm:spPr/>
      <dgm:t>
        <a:bodyPr/>
        <a:lstStyle/>
        <a:p>
          <a:endParaRPr lang="it-IT"/>
        </a:p>
      </dgm:t>
    </dgm:pt>
    <dgm:pt modelId="{66149CB1-8940-45C5-9591-1182B3CC6573}" type="sibTrans" cxnId="{72149DCA-676A-4CFC-A3FF-56019519ACFE}">
      <dgm:prSet/>
      <dgm:spPr/>
      <dgm:t>
        <a:bodyPr/>
        <a:lstStyle/>
        <a:p>
          <a:endParaRPr lang="it-IT"/>
        </a:p>
      </dgm:t>
    </dgm:pt>
    <dgm:pt modelId="{C110B423-7329-4530-B4DA-0FF6A695C651}">
      <dgm:prSet phldrT="[Testo]"/>
      <dgm:spPr/>
      <dgm:t>
        <a:bodyPr/>
        <a:lstStyle/>
        <a:p>
          <a:r>
            <a:rPr lang="it-IT" dirty="0" smtClean="0"/>
            <a:t>flussi di acque reflue, inquinamento dell'acqua e dell'aria</a:t>
          </a:r>
          <a:endParaRPr lang="it-IT" dirty="0"/>
        </a:p>
      </dgm:t>
    </dgm:pt>
    <dgm:pt modelId="{DB37FE98-5244-4F66-9E89-15F3502103C7}" type="parTrans" cxnId="{B5E8646C-12C0-4EEC-8F40-07BC63AF8F66}">
      <dgm:prSet/>
      <dgm:spPr/>
      <dgm:t>
        <a:bodyPr/>
        <a:lstStyle/>
        <a:p>
          <a:endParaRPr lang="it-IT"/>
        </a:p>
      </dgm:t>
    </dgm:pt>
    <dgm:pt modelId="{12B13551-98BE-49D9-8549-84419977539A}" type="sibTrans" cxnId="{B5E8646C-12C0-4EEC-8F40-07BC63AF8F66}">
      <dgm:prSet/>
      <dgm:spPr/>
      <dgm:t>
        <a:bodyPr/>
        <a:lstStyle/>
        <a:p>
          <a:endParaRPr lang="it-IT"/>
        </a:p>
      </dgm:t>
    </dgm:pt>
    <dgm:pt modelId="{3248A726-9A42-410D-B857-49C20C3F6D3B}" type="pres">
      <dgm:prSet presAssocID="{B37C113A-189F-4E10-825C-7572C6DAFA18}" presName="Name0" presStyleCnt="0">
        <dgm:presLayoutVars>
          <dgm:dir/>
          <dgm:resizeHandles val="exact"/>
        </dgm:presLayoutVars>
      </dgm:prSet>
      <dgm:spPr/>
    </dgm:pt>
    <dgm:pt modelId="{B79B87C1-56F8-4D00-88C8-F0E3ED9D4C99}" type="pres">
      <dgm:prSet presAssocID="{B37C113A-189F-4E10-825C-7572C6DAFA18}" presName="fgShape" presStyleLbl="fgShp" presStyleIdx="0" presStyleCnt="1" custLinFactNeighborY="15487"/>
      <dgm:spPr/>
    </dgm:pt>
    <dgm:pt modelId="{8AAE0D73-90CD-4ECC-ABDE-486BD15BAABE}" type="pres">
      <dgm:prSet presAssocID="{B37C113A-189F-4E10-825C-7572C6DAFA18}" presName="linComp" presStyleCnt="0"/>
      <dgm:spPr/>
    </dgm:pt>
    <dgm:pt modelId="{50CDF7D4-3E69-4EF9-8E31-1732D319584A}" type="pres">
      <dgm:prSet presAssocID="{C5F4DD40-C7E9-4214-83ED-01A515F8CA3F}" presName="compNode" presStyleCnt="0"/>
      <dgm:spPr/>
    </dgm:pt>
    <dgm:pt modelId="{12CEFE9F-F1EF-464A-9330-3263AE48507C}" type="pres">
      <dgm:prSet presAssocID="{C5F4DD40-C7E9-4214-83ED-01A515F8CA3F}" presName="bkgdShape" presStyleLbl="node1" presStyleIdx="0" presStyleCnt="4" custLinFactNeighborX="-938" custLinFactNeighborY="-459"/>
      <dgm:spPr/>
      <dgm:t>
        <a:bodyPr/>
        <a:lstStyle/>
        <a:p>
          <a:endParaRPr lang="it-IT"/>
        </a:p>
      </dgm:t>
    </dgm:pt>
    <dgm:pt modelId="{FA4C3073-6530-4720-A694-19341CAFAA41}" type="pres">
      <dgm:prSet presAssocID="{C5F4DD40-C7E9-4214-83ED-01A515F8CA3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3E9555-7714-4A35-8347-0FFB6FE880BC}" type="pres">
      <dgm:prSet presAssocID="{C5F4DD40-C7E9-4214-83ED-01A515F8CA3F}" presName="invisiNode" presStyleLbl="node1" presStyleIdx="0" presStyleCnt="4"/>
      <dgm:spPr/>
    </dgm:pt>
    <dgm:pt modelId="{50D9ACE0-D60F-4A2B-BDF3-7FD33FE89AAE}" type="pres">
      <dgm:prSet presAssocID="{C5F4DD40-C7E9-4214-83ED-01A515F8CA3F}" presName="imagNode" presStyleLbl="fgImgPlace1" presStyleIdx="0" presStyleCnt="4" custLinFactNeighborX="416" custLinFactNeighborY="4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261061-45BB-4CBC-95C7-CCF858DD6AFC}" type="pres">
      <dgm:prSet presAssocID="{2A746196-D65B-44AB-A8B6-AAA6D16765C8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AFE156F-4B1A-4788-BE8B-D062F48F21D7}" type="pres">
      <dgm:prSet presAssocID="{664F1D43-BE9E-4EFC-A83C-8586D8991FF5}" presName="compNode" presStyleCnt="0"/>
      <dgm:spPr/>
    </dgm:pt>
    <dgm:pt modelId="{944F9DE4-B27C-4766-8AAC-0C2CE8E6843E}" type="pres">
      <dgm:prSet presAssocID="{664F1D43-BE9E-4EFC-A83C-8586D8991FF5}" presName="bkgdShape" presStyleLbl="node1" presStyleIdx="1" presStyleCnt="4"/>
      <dgm:spPr/>
      <dgm:t>
        <a:bodyPr/>
        <a:lstStyle/>
        <a:p>
          <a:endParaRPr lang="it-IT"/>
        </a:p>
      </dgm:t>
    </dgm:pt>
    <dgm:pt modelId="{3C06F3C6-5208-4469-89B2-22217B7B4E9A}" type="pres">
      <dgm:prSet presAssocID="{664F1D43-BE9E-4EFC-A83C-8586D8991FF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9ABBAA-D615-428D-8026-32074C468439}" type="pres">
      <dgm:prSet presAssocID="{664F1D43-BE9E-4EFC-A83C-8586D8991FF5}" presName="invisiNode" presStyleLbl="node1" presStyleIdx="1" presStyleCnt="4"/>
      <dgm:spPr/>
    </dgm:pt>
    <dgm:pt modelId="{55A71679-BBE3-4734-AAC1-D9969883CBE3}" type="pres">
      <dgm:prSet presAssocID="{664F1D43-BE9E-4EFC-A83C-8586D8991FF5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F4E66E-E602-4CD4-92A7-286ABF7FFDC1}" type="pres">
      <dgm:prSet presAssocID="{722D51FD-671B-4238-8D6F-06E12C7BD98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AA8A341-A109-4E82-BA33-A1C3CC0D12EE}" type="pres">
      <dgm:prSet presAssocID="{A1BE5006-1AAB-48A6-B9F3-9FA01E5E31CC}" presName="compNode" presStyleCnt="0"/>
      <dgm:spPr/>
    </dgm:pt>
    <dgm:pt modelId="{4448AB2E-5278-4C05-829E-A2935F15097E}" type="pres">
      <dgm:prSet presAssocID="{A1BE5006-1AAB-48A6-B9F3-9FA01E5E31CC}" presName="bkgdShape" presStyleLbl="node1" presStyleIdx="2" presStyleCnt="4" custLinFactNeighborX="2815" custLinFactNeighborY="-459"/>
      <dgm:spPr/>
      <dgm:t>
        <a:bodyPr/>
        <a:lstStyle/>
        <a:p>
          <a:endParaRPr lang="it-IT"/>
        </a:p>
      </dgm:t>
    </dgm:pt>
    <dgm:pt modelId="{7A12953B-8F60-4259-B840-350682A4D51B}" type="pres">
      <dgm:prSet presAssocID="{A1BE5006-1AAB-48A6-B9F3-9FA01E5E31C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FC7047-1CD7-466F-8EA2-9ED24D493ED0}" type="pres">
      <dgm:prSet presAssocID="{A1BE5006-1AAB-48A6-B9F3-9FA01E5E31CC}" presName="invisiNode" presStyleLbl="node1" presStyleIdx="2" presStyleCnt="4"/>
      <dgm:spPr/>
    </dgm:pt>
    <dgm:pt modelId="{8B9E0B40-1467-48AA-B3F5-00202C94D998}" type="pres">
      <dgm:prSet presAssocID="{A1BE5006-1AAB-48A6-B9F3-9FA01E5E31CC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AA686E1-E6A0-4F5B-B4BD-76E06902702A}" type="pres">
      <dgm:prSet presAssocID="{66149CB1-8940-45C5-9591-1182B3CC657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6E787AE-C209-41BD-BB91-1F121F3B583C}" type="pres">
      <dgm:prSet presAssocID="{C110B423-7329-4530-B4DA-0FF6A695C651}" presName="compNode" presStyleCnt="0"/>
      <dgm:spPr/>
    </dgm:pt>
    <dgm:pt modelId="{3CD27100-2341-42D3-A5A6-B3FCE39ED656}" type="pres">
      <dgm:prSet presAssocID="{C110B423-7329-4530-B4DA-0FF6A695C651}" presName="bkgdShape" presStyleLbl="node1" presStyleIdx="3" presStyleCnt="4" custLinFactNeighborX="20"/>
      <dgm:spPr/>
      <dgm:t>
        <a:bodyPr/>
        <a:lstStyle/>
        <a:p>
          <a:endParaRPr lang="it-IT"/>
        </a:p>
      </dgm:t>
    </dgm:pt>
    <dgm:pt modelId="{98A9FA41-61F3-40D4-A041-1EBACEE3995E}" type="pres">
      <dgm:prSet presAssocID="{C110B423-7329-4530-B4DA-0FF6A695C65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B3EB34-54A8-4C88-A9C2-0D2E456DC7F4}" type="pres">
      <dgm:prSet presAssocID="{C110B423-7329-4530-B4DA-0FF6A695C651}" presName="invisiNode" presStyleLbl="node1" presStyleIdx="3" presStyleCnt="4"/>
      <dgm:spPr/>
    </dgm:pt>
    <dgm:pt modelId="{86313BE5-F738-4CA4-A7E9-7ED8338E90FC}" type="pres">
      <dgm:prSet presAssocID="{C110B423-7329-4530-B4DA-0FF6A695C65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DB582C9-7E2D-4734-9808-4A9738610836}" type="presOf" srcId="{B37C113A-189F-4E10-825C-7572C6DAFA18}" destId="{3248A726-9A42-410D-B857-49C20C3F6D3B}" srcOrd="0" destOrd="0" presId="urn:microsoft.com/office/officeart/2005/8/layout/hList7#1"/>
    <dgm:cxn modelId="{00D30329-F7A5-4E42-8121-4D04D2FC3C72}" type="presOf" srcId="{66149CB1-8940-45C5-9591-1182B3CC6573}" destId="{8AA686E1-E6A0-4F5B-B4BD-76E06902702A}" srcOrd="0" destOrd="0" presId="urn:microsoft.com/office/officeart/2005/8/layout/hList7#1"/>
    <dgm:cxn modelId="{D185E44E-06EC-4EBB-9872-D766B867DFA9}" type="presOf" srcId="{C5F4DD40-C7E9-4214-83ED-01A515F8CA3F}" destId="{FA4C3073-6530-4720-A694-19341CAFAA41}" srcOrd="1" destOrd="0" presId="urn:microsoft.com/office/officeart/2005/8/layout/hList7#1"/>
    <dgm:cxn modelId="{1A29AFDC-B85B-48B8-B55E-1EE2E09FF7EA}" type="presOf" srcId="{664F1D43-BE9E-4EFC-A83C-8586D8991FF5}" destId="{944F9DE4-B27C-4766-8AAC-0C2CE8E6843E}" srcOrd="0" destOrd="0" presId="urn:microsoft.com/office/officeart/2005/8/layout/hList7#1"/>
    <dgm:cxn modelId="{8AE3B672-E312-42B8-9151-32F4ADEA78F6}" type="presOf" srcId="{C5F4DD40-C7E9-4214-83ED-01A515F8CA3F}" destId="{12CEFE9F-F1EF-464A-9330-3263AE48507C}" srcOrd="0" destOrd="0" presId="urn:microsoft.com/office/officeart/2005/8/layout/hList7#1"/>
    <dgm:cxn modelId="{BF82D402-32DE-496F-80F4-09735C889798}" type="presOf" srcId="{664F1D43-BE9E-4EFC-A83C-8586D8991FF5}" destId="{3C06F3C6-5208-4469-89B2-22217B7B4E9A}" srcOrd="1" destOrd="0" presId="urn:microsoft.com/office/officeart/2005/8/layout/hList7#1"/>
    <dgm:cxn modelId="{E1175CB0-3884-4E8F-8DA4-901255174A20}" type="presOf" srcId="{2A746196-D65B-44AB-A8B6-AAA6D16765C8}" destId="{75261061-45BB-4CBC-95C7-CCF858DD6AFC}" srcOrd="0" destOrd="0" presId="urn:microsoft.com/office/officeart/2005/8/layout/hList7#1"/>
    <dgm:cxn modelId="{B9626849-8A60-41A8-8F18-27B9A234EB8C}" srcId="{B37C113A-189F-4E10-825C-7572C6DAFA18}" destId="{C5F4DD40-C7E9-4214-83ED-01A515F8CA3F}" srcOrd="0" destOrd="0" parTransId="{B9073921-0D49-4649-A8EB-895F726827F9}" sibTransId="{2A746196-D65B-44AB-A8B6-AAA6D16765C8}"/>
    <dgm:cxn modelId="{C1114B1C-7B3C-48F3-88EF-12733D992FBE}" type="presOf" srcId="{C110B423-7329-4530-B4DA-0FF6A695C651}" destId="{98A9FA41-61F3-40D4-A041-1EBACEE3995E}" srcOrd="1" destOrd="0" presId="urn:microsoft.com/office/officeart/2005/8/layout/hList7#1"/>
    <dgm:cxn modelId="{75F9EC45-E498-4238-8130-3E705407BBF0}" type="presOf" srcId="{A1BE5006-1AAB-48A6-B9F3-9FA01E5E31CC}" destId="{4448AB2E-5278-4C05-829E-A2935F15097E}" srcOrd="0" destOrd="0" presId="urn:microsoft.com/office/officeart/2005/8/layout/hList7#1"/>
    <dgm:cxn modelId="{4DB820A1-F709-4A20-A4F5-A10C9DC78E65}" type="presOf" srcId="{A1BE5006-1AAB-48A6-B9F3-9FA01E5E31CC}" destId="{7A12953B-8F60-4259-B840-350682A4D51B}" srcOrd="1" destOrd="0" presId="urn:microsoft.com/office/officeart/2005/8/layout/hList7#1"/>
    <dgm:cxn modelId="{261617BF-49B0-4EE4-94BE-F6E61ECD22B7}" srcId="{B37C113A-189F-4E10-825C-7572C6DAFA18}" destId="{664F1D43-BE9E-4EFC-A83C-8586D8991FF5}" srcOrd="1" destOrd="0" parTransId="{328E2512-9C6B-4628-AFE2-FC7334A769D1}" sibTransId="{722D51FD-671B-4238-8D6F-06E12C7BD98C}"/>
    <dgm:cxn modelId="{067D1AAB-1441-48CD-835F-A6C710045D5F}" type="presOf" srcId="{C110B423-7329-4530-B4DA-0FF6A695C651}" destId="{3CD27100-2341-42D3-A5A6-B3FCE39ED656}" srcOrd="0" destOrd="0" presId="urn:microsoft.com/office/officeart/2005/8/layout/hList7#1"/>
    <dgm:cxn modelId="{72149DCA-676A-4CFC-A3FF-56019519ACFE}" srcId="{B37C113A-189F-4E10-825C-7572C6DAFA18}" destId="{A1BE5006-1AAB-48A6-B9F3-9FA01E5E31CC}" srcOrd="2" destOrd="0" parTransId="{9B0552A0-6073-4787-984B-89A4C0863183}" sibTransId="{66149CB1-8940-45C5-9591-1182B3CC6573}"/>
    <dgm:cxn modelId="{BE6CA27A-E10E-4586-BDF3-BE3E5298465A}" type="presOf" srcId="{722D51FD-671B-4238-8D6F-06E12C7BD98C}" destId="{55F4E66E-E602-4CD4-92A7-286ABF7FFDC1}" srcOrd="0" destOrd="0" presId="urn:microsoft.com/office/officeart/2005/8/layout/hList7#1"/>
    <dgm:cxn modelId="{B5E8646C-12C0-4EEC-8F40-07BC63AF8F66}" srcId="{B37C113A-189F-4E10-825C-7572C6DAFA18}" destId="{C110B423-7329-4530-B4DA-0FF6A695C651}" srcOrd="3" destOrd="0" parTransId="{DB37FE98-5244-4F66-9E89-15F3502103C7}" sibTransId="{12B13551-98BE-49D9-8549-84419977539A}"/>
    <dgm:cxn modelId="{CAC66733-D436-4C82-A6E5-C42C481442C8}" type="presParOf" srcId="{3248A726-9A42-410D-B857-49C20C3F6D3B}" destId="{B79B87C1-56F8-4D00-88C8-F0E3ED9D4C99}" srcOrd="0" destOrd="0" presId="urn:microsoft.com/office/officeart/2005/8/layout/hList7#1"/>
    <dgm:cxn modelId="{74733E26-A858-4B6C-B30A-D9B0359F3BD2}" type="presParOf" srcId="{3248A726-9A42-410D-B857-49C20C3F6D3B}" destId="{8AAE0D73-90CD-4ECC-ABDE-486BD15BAABE}" srcOrd="1" destOrd="0" presId="urn:microsoft.com/office/officeart/2005/8/layout/hList7#1"/>
    <dgm:cxn modelId="{6E3F8DE8-277C-4C81-888D-50E38F2BCAC0}" type="presParOf" srcId="{8AAE0D73-90CD-4ECC-ABDE-486BD15BAABE}" destId="{50CDF7D4-3E69-4EF9-8E31-1732D319584A}" srcOrd="0" destOrd="0" presId="urn:microsoft.com/office/officeart/2005/8/layout/hList7#1"/>
    <dgm:cxn modelId="{693627C5-890C-4A23-B48C-C2EB0691F7C3}" type="presParOf" srcId="{50CDF7D4-3E69-4EF9-8E31-1732D319584A}" destId="{12CEFE9F-F1EF-464A-9330-3263AE48507C}" srcOrd="0" destOrd="0" presId="urn:microsoft.com/office/officeart/2005/8/layout/hList7#1"/>
    <dgm:cxn modelId="{9BD700C1-C27E-4D9A-94A2-DE81BD9C8F81}" type="presParOf" srcId="{50CDF7D4-3E69-4EF9-8E31-1732D319584A}" destId="{FA4C3073-6530-4720-A694-19341CAFAA41}" srcOrd="1" destOrd="0" presId="urn:microsoft.com/office/officeart/2005/8/layout/hList7#1"/>
    <dgm:cxn modelId="{536EFC40-FF5C-4363-A4B6-B21086D8744D}" type="presParOf" srcId="{50CDF7D4-3E69-4EF9-8E31-1732D319584A}" destId="{FF3E9555-7714-4A35-8347-0FFB6FE880BC}" srcOrd="2" destOrd="0" presId="urn:microsoft.com/office/officeart/2005/8/layout/hList7#1"/>
    <dgm:cxn modelId="{0E5D8F90-3BDF-41C0-A1E4-A52BF10B6A10}" type="presParOf" srcId="{50CDF7D4-3E69-4EF9-8E31-1732D319584A}" destId="{50D9ACE0-D60F-4A2B-BDF3-7FD33FE89AAE}" srcOrd="3" destOrd="0" presId="urn:microsoft.com/office/officeart/2005/8/layout/hList7#1"/>
    <dgm:cxn modelId="{A5AFA396-B326-40FA-AF7A-B263D03D3119}" type="presParOf" srcId="{8AAE0D73-90CD-4ECC-ABDE-486BD15BAABE}" destId="{75261061-45BB-4CBC-95C7-CCF858DD6AFC}" srcOrd="1" destOrd="0" presId="urn:microsoft.com/office/officeart/2005/8/layout/hList7#1"/>
    <dgm:cxn modelId="{C68FF104-6CFC-4391-A1D0-B8E24F0F88C7}" type="presParOf" srcId="{8AAE0D73-90CD-4ECC-ABDE-486BD15BAABE}" destId="{1AFE156F-4B1A-4788-BE8B-D062F48F21D7}" srcOrd="2" destOrd="0" presId="urn:microsoft.com/office/officeart/2005/8/layout/hList7#1"/>
    <dgm:cxn modelId="{D26CC2F7-1EC8-4206-A772-CBFDBA1E079D}" type="presParOf" srcId="{1AFE156F-4B1A-4788-BE8B-D062F48F21D7}" destId="{944F9DE4-B27C-4766-8AAC-0C2CE8E6843E}" srcOrd="0" destOrd="0" presId="urn:microsoft.com/office/officeart/2005/8/layout/hList7#1"/>
    <dgm:cxn modelId="{AB3A3BAA-0BCD-4C5A-BE04-6012DE52AE35}" type="presParOf" srcId="{1AFE156F-4B1A-4788-BE8B-D062F48F21D7}" destId="{3C06F3C6-5208-4469-89B2-22217B7B4E9A}" srcOrd="1" destOrd="0" presId="urn:microsoft.com/office/officeart/2005/8/layout/hList7#1"/>
    <dgm:cxn modelId="{C3AEA316-1EB7-4455-A459-DDD5C44BF526}" type="presParOf" srcId="{1AFE156F-4B1A-4788-BE8B-D062F48F21D7}" destId="{FA9ABBAA-D615-428D-8026-32074C468439}" srcOrd="2" destOrd="0" presId="urn:microsoft.com/office/officeart/2005/8/layout/hList7#1"/>
    <dgm:cxn modelId="{9AE3123B-ED66-4738-99F9-DEA9AFAD2172}" type="presParOf" srcId="{1AFE156F-4B1A-4788-BE8B-D062F48F21D7}" destId="{55A71679-BBE3-4734-AAC1-D9969883CBE3}" srcOrd="3" destOrd="0" presId="urn:microsoft.com/office/officeart/2005/8/layout/hList7#1"/>
    <dgm:cxn modelId="{AF7F0965-1E72-4B6E-83F0-FD5E578B19F1}" type="presParOf" srcId="{8AAE0D73-90CD-4ECC-ABDE-486BD15BAABE}" destId="{55F4E66E-E602-4CD4-92A7-286ABF7FFDC1}" srcOrd="3" destOrd="0" presId="urn:microsoft.com/office/officeart/2005/8/layout/hList7#1"/>
    <dgm:cxn modelId="{0AD3D130-54FF-4F01-A6B2-134BA27CF5E3}" type="presParOf" srcId="{8AAE0D73-90CD-4ECC-ABDE-486BD15BAABE}" destId="{9AA8A341-A109-4E82-BA33-A1C3CC0D12EE}" srcOrd="4" destOrd="0" presId="urn:microsoft.com/office/officeart/2005/8/layout/hList7#1"/>
    <dgm:cxn modelId="{9BBD1855-E5DE-48F3-BF32-0FB1F961A648}" type="presParOf" srcId="{9AA8A341-A109-4E82-BA33-A1C3CC0D12EE}" destId="{4448AB2E-5278-4C05-829E-A2935F15097E}" srcOrd="0" destOrd="0" presId="urn:microsoft.com/office/officeart/2005/8/layout/hList7#1"/>
    <dgm:cxn modelId="{91F88253-F9AD-4469-AE55-78AB192E3124}" type="presParOf" srcId="{9AA8A341-A109-4E82-BA33-A1C3CC0D12EE}" destId="{7A12953B-8F60-4259-B840-350682A4D51B}" srcOrd="1" destOrd="0" presId="urn:microsoft.com/office/officeart/2005/8/layout/hList7#1"/>
    <dgm:cxn modelId="{B7BD1F4B-7AB0-4B3D-AACB-820F2FBAF6C1}" type="presParOf" srcId="{9AA8A341-A109-4E82-BA33-A1C3CC0D12EE}" destId="{FAFC7047-1CD7-466F-8EA2-9ED24D493ED0}" srcOrd="2" destOrd="0" presId="urn:microsoft.com/office/officeart/2005/8/layout/hList7#1"/>
    <dgm:cxn modelId="{67965369-9CE0-41BA-93D8-4949C867138B}" type="presParOf" srcId="{9AA8A341-A109-4E82-BA33-A1C3CC0D12EE}" destId="{8B9E0B40-1467-48AA-B3F5-00202C94D998}" srcOrd="3" destOrd="0" presId="urn:microsoft.com/office/officeart/2005/8/layout/hList7#1"/>
    <dgm:cxn modelId="{A6E0AAC0-C06A-486F-8C09-058815942476}" type="presParOf" srcId="{8AAE0D73-90CD-4ECC-ABDE-486BD15BAABE}" destId="{8AA686E1-E6A0-4F5B-B4BD-76E06902702A}" srcOrd="5" destOrd="0" presId="urn:microsoft.com/office/officeart/2005/8/layout/hList7#1"/>
    <dgm:cxn modelId="{3DA452EC-416E-4422-8B07-31E20656122D}" type="presParOf" srcId="{8AAE0D73-90CD-4ECC-ABDE-486BD15BAABE}" destId="{56E787AE-C209-41BD-BB91-1F121F3B583C}" srcOrd="6" destOrd="0" presId="urn:microsoft.com/office/officeart/2005/8/layout/hList7#1"/>
    <dgm:cxn modelId="{CEED0B69-7FF8-4BC8-882B-778308F3CE14}" type="presParOf" srcId="{56E787AE-C209-41BD-BB91-1F121F3B583C}" destId="{3CD27100-2341-42D3-A5A6-B3FCE39ED656}" srcOrd="0" destOrd="0" presId="urn:microsoft.com/office/officeart/2005/8/layout/hList7#1"/>
    <dgm:cxn modelId="{71261015-C8C6-4C93-9BA2-5E6693A23A6A}" type="presParOf" srcId="{56E787AE-C209-41BD-BB91-1F121F3B583C}" destId="{98A9FA41-61F3-40D4-A041-1EBACEE3995E}" srcOrd="1" destOrd="0" presId="urn:microsoft.com/office/officeart/2005/8/layout/hList7#1"/>
    <dgm:cxn modelId="{DFF241D8-4886-43C7-92B8-7A1AFFF132AF}" type="presParOf" srcId="{56E787AE-C209-41BD-BB91-1F121F3B583C}" destId="{0CB3EB34-54A8-4C88-A9C2-0D2E456DC7F4}" srcOrd="2" destOrd="0" presId="urn:microsoft.com/office/officeart/2005/8/layout/hList7#1"/>
    <dgm:cxn modelId="{D9F061B4-BDBB-4009-A360-08C6C8CC6958}" type="presParOf" srcId="{56E787AE-C209-41BD-BB91-1F121F3B583C}" destId="{86313BE5-F738-4CA4-A7E9-7ED8338E90F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36551-471A-40C2-B834-DE2CD34D8738}" type="doc">
      <dgm:prSet loTypeId="urn:microsoft.com/office/officeart/2005/8/layout/radial2" loCatId="relationship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3490AF54-0FF5-4D3F-A6FE-F1F29A71C39B}">
      <dgm:prSet phldrT="[Testo]"/>
      <dgm:spPr/>
      <dgm:t>
        <a:bodyPr/>
        <a:lstStyle/>
        <a:p>
          <a:r>
            <a:rPr lang="it-IT" dirty="0" smtClean="0"/>
            <a:t>I</a:t>
          </a:r>
          <a:endParaRPr lang="it-IT" dirty="0"/>
        </a:p>
      </dgm:t>
    </dgm:pt>
    <dgm:pt modelId="{FBAFA5D9-A909-4A1E-B5B0-0005AF57D268}" type="parTrans" cxnId="{E60E55C3-A369-4314-8411-4374A94715E8}">
      <dgm:prSet/>
      <dgm:spPr/>
      <dgm:t>
        <a:bodyPr/>
        <a:lstStyle/>
        <a:p>
          <a:endParaRPr lang="it-IT"/>
        </a:p>
      </dgm:t>
    </dgm:pt>
    <dgm:pt modelId="{495EB2ED-E4C5-4A8E-AAF5-D1DCCF72C3AD}" type="sibTrans" cxnId="{E60E55C3-A369-4314-8411-4374A94715E8}">
      <dgm:prSet/>
      <dgm:spPr/>
      <dgm:t>
        <a:bodyPr/>
        <a:lstStyle/>
        <a:p>
          <a:endParaRPr lang="it-IT"/>
        </a:p>
      </dgm:t>
    </dgm:pt>
    <dgm:pt modelId="{EE56A017-E31F-4EEF-9293-C785E570F735}">
      <dgm:prSet phldrT="[Testo]"/>
      <dgm:spPr/>
      <dgm:t>
        <a:bodyPr/>
        <a:lstStyle/>
        <a:p>
          <a:r>
            <a:rPr lang="en-US" dirty="0" err="1" smtClean="0"/>
            <a:t>Tecniche</a:t>
          </a:r>
          <a:r>
            <a:rPr lang="en-US" dirty="0" smtClean="0"/>
            <a:t> quantitative per </a:t>
          </a:r>
          <a:r>
            <a:rPr lang="en-US" dirty="0" err="1" smtClean="0"/>
            <a:t>l’identificazione</a:t>
          </a:r>
          <a:r>
            <a:rPr lang="en-US" dirty="0" smtClean="0"/>
            <a:t> </a:t>
          </a:r>
          <a:r>
            <a:rPr lang="en-US" dirty="0" err="1" smtClean="0"/>
            <a:t>chimica</a:t>
          </a:r>
          <a:r>
            <a:rPr lang="en-US" dirty="0" smtClean="0"/>
            <a:t> </a:t>
          </a:r>
          <a:r>
            <a:rPr lang="en-US" dirty="0" err="1" smtClean="0"/>
            <a:t>selettiva</a:t>
          </a:r>
          <a:endParaRPr lang="it-IT" dirty="0"/>
        </a:p>
      </dgm:t>
    </dgm:pt>
    <dgm:pt modelId="{06D53396-8610-477B-AFC2-F9ED8A93BE80}" type="parTrans" cxnId="{4715711C-2577-481F-85E6-40A5A5FC7135}">
      <dgm:prSet/>
      <dgm:spPr/>
      <dgm:t>
        <a:bodyPr/>
        <a:lstStyle/>
        <a:p>
          <a:endParaRPr lang="it-IT"/>
        </a:p>
      </dgm:t>
    </dgm:pt>
    <dgm:pt modelId="{94C767AF-3A12-4C86-AD45-B9224D2BB133}" type="sibTrans" cxnId="{4715711C-2577-481F-85E6-40A5A5FC7135}">
      <dgm:prSet/>
      <dgm:spPr/>
      <dgm:t>
        <a:bodyPr/>
        <a:lstStyle/>
        <a:p>
          <a:endParaRPr lang="it-IT"/>
        </a:p>
      </dgm:t>
    </dgm:pt>
    <dgm:pt modelId="{F0A092A3-9B5E-4DD9-AEEE-CC1F6A62404A}">
      <dgm:prSet phldrT="[Testo]"/>
      <dgm:spPr/>
      <dgm:t>
        <a:bodyPr/>
        <a:lstStyle/>
        <a:p>
          <a:r>
            <a:rPr lang="it-IT" dirty="0" smtClean="0"/>
            <a:t>III</a:t>
          </a:r>
          <a:endParaRPr lang="it-IT" dirty="0"/>
        </a:p>
      </dgm:t>
    </dgm:pt>
    <dgm:pt modelId="{7BC650F4-CA4F-40EB-8D92-0AFDF96366AB}" type="parTrans" cxnId="{75C471CE-3383-4C19-921E-505343530E68}">
      <dgm:prSet/>
      <dgm:spPr/>
      <dgm:t>
        <a:bodyPr/>
        <a:lstStyle/>
        <a:p>
          <a:endParaRPr lang="it-IT"/>
        </a:p>
      </dgm:t>
    </dgm:pt>
    <dgm:pt modelId="{CB1BEA9F-5427-4755-85CF-7DF9F2EA7341}" type="sibTrans" cxnId="{75C471CE-3383-4C19-921E-505343530E68}">
      <dgm:prSet/>
      <dgm:spPr/>
      <dgm:t>
        <a:bodyPr/>
        <a:lstStyle/>
        <a:p>
          <a:endParaRPr lang="it-IT"/>
        </a:p>
      </dgm:t>
    </dgm:pt>
    <dgm:pt modelId="{3A21C704-1011-4E25-B31E-726D8BF39343}">
      <dgm:prSet phldrT="[Testo]"/>
      <dgm:spPr/>
      <dgm:t>
        <a:bodyPr/>
        <a:lstStyle/>
        <a:p>
          <a:r>
            <a:rPr lang="it-IT" dirty="0" smtClean="0"/>
            <a:t>Tecniche per l’analisi di liquidi e gas infiammabili</a:t>
          </a:r>
          <a:endParaRPr lang="it-IT" dirty="0"/>
        </a:p>
      </dgm:t>
    </dgm:pt>
    <dgm:pt modelId="{465DA2BE-E09F-4125-9BE4-632E01FCF802}" type="parTrans" cxnId="{4F50B261-0795-47C1-AC3F-E0879D52CC56}">
      <dgm:prSet/>
      <dgm:spPr/>
      <dgm:t>
        <a:bodyPr/>
        <a:lstStyle/>
        <a:p>
          <a:endParaRPr lang="it-IT"/>
        </a:p>
      </dgm:t>
    </dgm:pt>
    <dgm:pt modelId="{F4DA5B1D-5D1A-4C99-86F2-E2D88D465E53}" type="sibTrans" cxnId="{4F50B261-0795-47C1-AC3F-E0879D52CC56}">
      <dgm:prSet/>
      <dgm:spPr/>
      <dgm:t>
        <a:bodyPr/>
        <a:lstStyle/>
        <a:p>
          <a:endParaRPr lang="it-IT"/>
        </a:p>
      </dgm:t>
    </dgm:pt>
    <dgm:pt modelId="{B4EAFCD5-6BAA-4026-A59F-E161D16F02D0}">
      <dgm:prSet phldrT="[Testo]"/>
      <dgm:spPr/>
      <dgm:t>
        <a:bodyPr/>
        <a:lstStyle/>
        <a:p>
          <a:r>
            <a:rPr lang="it-IT" dirty="0" smtClean="0"/>
            <a:t>Veloci, non invasive e distruttive, utilizzabili per monitoraggio ambientale</a:t>
          </a:r>
          <a:endParaRPr lang="it-IT" dirty="0"/>
        </a:p>
      </dgm:t>
    </dgm:pt>
    <dgm:pt modelId="{5A7D6D2B-DCA9-4A3D-BCCF-14B2AF6F1AC4}" type="sibTrans" cxnId="{50357BF3-EEF9-406A-ABD3-91BEDE8B495F}">
      <dgm:prSet/>
      <dgm:spPr/>
      <dgm:t>
        <a:bodyPr/>
        <a:lstStyle/>
        <a:p>
          <a:endParaRPr lang="it-IT"/>
        </a:p>
      </dgm:t>
    </dgm:pt>
    <dgm:pt modelId="{40E54761-8A90-40C6-B77A-19861920E6D9}" type="parTrans" cxnId="{50357BF3-EEF9-406A-ABD3-91BEDE8B495F}">
      <dgm:prSet/>
      <dgm:spPr/>
      <dgm:t>
        <a:bodyPr/>
        <a:lstStyle/>
        <a:p>
          <a:endParaRPr lang="it-IT"/>
        </a:p>
      </dgm:t>
    </dgm:pt>
    <dgm:pt modelId="{295077B7-05B1-4E73-BBF3-536F0645B6C7}">
      <dgm:prSet phldrT="[Testo]"/>
      <dgm:spPr/>
      <dgm:t>
        <a:bodyPr/>
        <a:lstStyle/>
        <a:p>
          <a:r>
            <a:rPr lang="it-IT" dirty="0" smtClean="0"/>
            <a:t>II</a:t>
          </a:r>
          <a:endParaRPr lang="it-IT" dirty="0"/>
        </a:p>
      </dgm:t>
    </dgm:pt>
    <dgm:pt modelId="{D0385E58-33D6-4A07-B8BC-3994134841F0}" type="sibTrans" cxnId="{2557111F-BBF6-408E-A3F1-D9F1D9C3390A}">
      <dgm:prSet/>
      <dgm:spPr/>
      <dgm:t>
        <a:bodyPr/>
        <a:lstStyle/>
        <a:p>
          <a:endParaRPr lang="it-IT"/>
        </a:p>
      </dgm:t>
    </dgm:pt>
    <dgm:pt modelId="{3C482CA0-A9EA-423E-BC59-91A5EC22FD3B}" type="parTrans" cxnId="{2557111F-BBF6-408E-A3F1-D9F1D9C3390A}">
      <dgm:prSet/>
      <dgm:spPr/>
      <dgm:t>
        <a:bodyPr/>
        <a:lstStyle/>
        <a:p>
          <a:endParaRPr lang="it-IT"/>
        </a:p>
      </dgm:t>
    </dgm:pt>
    <dgm:pt modelId="{A754BC67-E770-47CF-8039-8F6EDE59FAAF}" type="pres">
      <dgm:prSet presAssocID="{ED136551-471A-40C2-B834-DE2CD34D873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422073D-CAB0-41CF-92F2-3065B308AC9C}" type="pres">
      <dgm:prSet presAssocID="{ED136551-471A-40C2-B834-DE2CD34D8738}" presName="cycle" presStyleCnt="0"/>
      <dgm:spPr/>
    </dgm:pt>
    <dgm:pt modelId="{042D9648-C423-4676-87FC-1821E62963D7}" type="pres">
      <dgm:prSet presAssocID="{ED136551-471A-40C2-B834-DE2CD34D8738}" presName="centerShape" presStyleCnt="0"/>
      <dgm:spPr/>
    </dgm:pt>
    <dgm:pt modelId="{4E663555-EB1C-479D-9AA1-9E53F07AC0C8}" type="pres">
      <dgm:prSet presAssocID="{ED136551-471A-40C2-B834-DE2CD34D8738}" presName="connSite" presStyleLbl="node1" presStyleIdx="0" presStyleCnt="4"/>
      <dgm:spPr/>
    </dgm:pt>
    <dgm:pt modelId="{1BD9CB57-E3E4-4FDD-902F-F001D79DE4F7}" type="pres">
      <dgm:prSet presAssocID="{ED136551-471A-40C2-B834-DE2CD34D8738}" presName="visible" presStyleLbl="node1" presStyleIdx="0" presStyleCnt="4" custLinFactNeighborX="2462" custLinFactNeighborY="69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508129F-D3B9-47C5-AC43-B6519D471660}" type="pres">
      <dgm:prSet presAssocID="{FBAFA5D9-A909-4A1E-B5B0-0005AF57D268}" presName="Name25" presStyleLbl="parChTrans1D1" presStyleIdx="0" presStyleCnt="3"/>
      <dgm:spPr/>
      <dgm:t>
        <a:bodyPr/>
        <a:lstStyle/>
        <a:p>
          <a:endParaRPr lang="it-IT"/>
        </a:p>
      </dgm:t>
    </dgm:pt>
    <dgm:pt modelId="{4681B3BF-FABD-4F71-8E86-751E1CC89511}" type="pres">
      <dgm:prSet presAssocID="{3490AF54-0FF5-4D3F-A6FE-F1F29A71C39B}" presName="node" presStyleCnt="0"/>
      <dgm:spPr/>
    </dgm:pt>
    <dgm:pt modelId="{0B7A8262-FAA5-4883-A9FC-4411FB3AEC26}" type="pres">
      <dgm:prSet presAssocID="{3490AF54-0FF5-4D3F-A6FE-F1F29A71C39B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CD5DA0-A395-4A87-AED0-6F82039000B3}" type="pres">
      <dgm:prSet presAssocID="{3490AF54-0FF5-4D3F-A6FE-F1F29A71C39B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798569-E7F8-4402-81DD-B551157BD7C7}" type="pres">
      <dgm:prSet presAssocID="{3C482CA0-A9EA-423E-BC59-91A5EC22FD3B}" presName="Name25" presStyleLbl="parChTrans1D1" presStyleIdx="1" presStyleCnt="3"/>
      <dgm:spPr/>
      <dgm:t>
        <a:bodyPr/>
        <a:lstStyle/>
        <a:p>
          <a:endParaRPr lang="it-IT"/>
        </a:p>
      </dgm:t>
    </dgm:pt>
    <dgm:pt modelId="{68890E3C-4672-4DF2-B148-304098F4D024}" type="pres">
      <dgm:prSet presAssocID="{295077B7-05B1-4E73-BBF3-536F0645B6C7}" presName="node" presStyleCnt="0"/>
      <dgm:spPr/>
    </dgm:pt>
    <dgm:pt modelId="{D64CED72-271E-4538-BED9-2E31566D209B}" type="pres">
      <dgm:prSet presAssocID="{295077B7-05B1-4E73-BBF3-536F0645B6C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E86CF0-FC6E-4234-9C9A-95F71671F23C}" type="pres">
      <dgm:prSet presAssocID="{295077B7-05B1-4E73-BBF3-536F0645B6C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8ED914-7E42-48FB-A628-3A84B8E5DA97}" type="pres">
      <dgm:prSet presAssocID="{7BC650F4-CA4F-40EB-8D92-0AFDF96366AB}" presName="Name25" presStyleLbl="parChTrans1D1" presStyleIdx="2" presStyleCnt="3"/>
      <dgm:spPr/>
      <dgm:t>
        <a:bodyPr/>
        <a:lstStyle/>
        <a:p>
          <a:endParaRPr lang="it-IT"/>
        </a:p>
      </dgm:t>
    </dgm:pt>
    <dgm:pt modelId="{F9B81102-27E7-44F3-B80D-490E03FC2DA8}" type="pres">
      <dgm:prSet presAssocID="{F0A092A3-9B5E-4DD9-AEEE-CC1F6A62404A}" presName="node" presStyleCnt="0"/>
      <dgm:spPr/>
    </dgm:pt>
    <dgm:pt modelId="{B84F5861-FF6F-4D18-93C3-C307FAC05529}" type="pres">
      <dgm:prSet presAssocID="{F0A092A3-9B5E-4DD9-AEEE-CC1F6A62404A}" presName="parentNode" presStyleLbl="node1" presStyleIdx="3" presStyleCnt="4" custLinFactNeighborX="-14951" custLinFactNeighborY="402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29496A1-AAB0-4946-8370-E6E8BD982506}" type="pres">
      <dgm:prSet presAssocID="{F0A092A3-9B5E-4DD9-AEEE-CC1F6A62404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CAEC483-DF68-4E73-BC5F-73EE92A62525}" type="presOf" srcId="{F0A092A3-9B5E-4DD9-AEEE-CC1F6A62404A}" destId="{B84F5861-FF6F-4D18-93C3-C307FAC05529}" srcOrd="0" destOrd="0" presId="urn:microsoft.com/office/officeart/2005/8/layout/radial2"/>
    <dgm:cxn modelId="{4ECF3458-B31E-4B86-AB07-DBFD3459B32D}" type="presOf" srcId="{EE56A017-E31F-4EEF-9293-C785E570F735}" destId="{EBCD5DA0-A395-4A87-AED0-6F82039000B3}" srcOrd="0" destOrd="0" presId="urn:microsoft.com/office/officeart/2005/8/layout/radial2"/>
    <dgm:cxn modelId="{AC7054DD-50EB-483B-A1A1-E31D515394EC}" type="presOf" srcId="{3C482CA0-A9EA-423E-BC59-91A5EC22FD3B}" destId="{F3798569-E7F8-4402-81DD-B551157BD7C7}" srcOrd="0" destOrd="0" presId="urn:microsoft.com/office/officeart/2005/8/layout/radial2"/>
    <dgm:cxn modelId="{4715711C-2577-481F-85E6-40A5A5FC7135}" srcId="{3490AF54-0FF5-4D3F-A6FE-F1F29A71C39B}" destId="{EE56A017-E31F-4EEF-9293-C785E570F735}" srcOrd="0" destOrd="0" parTransId="{06D53396-8610-477B-AFC2-F9ED8A93BE80}" sibTransId="{94C767AF-3A12-4C86-AD45-B9224D2BB133}"/>
    <dgm:cxn modelId="{75C471CE-3383-4C19-921E-505343530E68}" srcId="{ED136551-471A-40C2-B834-DE2CD34D8738}" destId="{F0A092A3-9B5E-4DD9-AEEE-CC1F6A62404A}" srcOrd="2" destOrd="0" parTransId="{7BC650F4-CA4F-40EB-8D92-0AFDF96366AB}" sibTransId="{CB1BEA9F-5427-4755-85CF-7DF9F2EA7341}"/>
    <dgm:cxn modelId="{E412BCE5-3D39-4C86-B1C0-2EA1D27C2139}" type="presOf" srcId="{ED136551-471A-40C2-B834-DE2CD34D8738}" destId="{A754BC67-E770-47CF-8039-8F6EDE59FAAF}" srcOrd="0" destOrd="0" presId="urn:microsoft.com/office/officeart/2005/8/layout/radial2"/>
    <dgm:cxn modelId="{7940A30B-FE14-4AFD-815C-0FD8F45BCFD7}" type="presOf" srcId="{3A21C704-1011-4E25-B31E-726D8BF39343}" destId="{129496A1-AAB0-4946-8370-E6E8BD982506}" srcOrd="0" destOrd="0" presId="urn:microsoft.com/office/officeart/2005/8/layout/radial2"/>
    <dgm:cxn modelId="{E60E55C3-A369-4314-8411-4374A94715E8}" srcId="{ED136551-471A-40C2-B834-DE2CD34D8738}" destId="{3490AF54-0FF5-4D3F-A6FE-F1F29A71C39B}" srcOrd="0" destOrd="0" parTransId="{FBAFA5D9-A909-4A1E-B5B0-0005AF57D268}" sibTransId="{495EB2ED-E4C5-4A8E-AAF5-D1DCCF72C3AD}"/>
    <dgm:cxn modelId="{50357BF3-EEF9-406A-ABD3-91BEDE8B495F}" srcId="{295077B7-05B1-4E73-BBF3-536F0645B6C7}" destId="{B4EAFCD5-6BAA-4026-A59F-E161D16F02D0}" srcOrd="0" destOrd="0" parTransId="{40E54761-8A90-40C6-B77A-19861920E6D9}" sibTransId="{5A7D6D2B-DCA9-4A3D-BCCF-14B2AF6F1AC4}"/>
    <dgm:cxn modelId="{5B4EF4FD-B4A2-43E1-A561-3D49E67F01FB}" type="presOf" srcId="{295077B7-05B1-4E73-BBF3-536F0645B6C7}" destId="{D64CED72-271E-4538-BED9-2E31566D209B}" srcOrd="0" destOrd="0" presId="urn:microsoft.com/office/officeart/2005/8/layout/radial2"/>
    <dgm:cxn modelId="{2557111F-BBF6-408E-A3F1-D9F1D9C3390A}" srcId="{ED136551-471A-40C2-B834-DE2CD34D8738}" destId="{295077B7-05B1-4E73-BBF3-536F0645B6C7}" srcOrd="1" destOrd="0" parTransId="{3C482CA0-A9EA-423E-BC59-91A5EC22FD3B}" sibTransId="{D0385E58-33D6-4A07-B8BC-3994134841F0}"/>
    <dgm:cxn modelId="{E662E8AC-88CD-4606-AB4C-351EC882951E}" type="presOf" srcId="{7BC650F4-CA4F-40EB-8D92-0AFDF96366AB}" destId="{E48ED914-7E42-48FB-A628-3A84B8E5DA97}" srcOrd="0" destOrd="0" presId="urn:microsoft.com/office/officeart/2005/8/layout/radial2"/>
    <dgm:cxn modelId="{1A978AE3-6A75-4EDB-8726-1BDE627D1B0A}" type="presOf" srcId="{3490AF54-0FF5-4D3F-A6FE-F1F29A71C39B}" destId="{0B7A8262-FAA5-4883-A9FC-4411FB3AEC26}" srcOrd="0" destOrd="0" presId="urn:microsoft.com/office/officeart/2005/8/layout/radial2"/>
    <dgm:cxn modelId="{960F6EC0-0A1C-4A35-8C31-2796D7246C22}" type="presOf" srcId="{B4EAFCD5-6BAA-4026-A59F-E161D16F02D0}" destId="{0BE86CF0-FC6E-4234-9C9A-95F71671F23C}" srcOrd="0" destOrd="0" presId="urn:microsoft.com/office/officeart/2005/8/layout/radial2"/>
    <dgm:cxn modelId="{5C50E3D8-AA3D-4C65-AF45-C00BC8C8AFE1}" type="presOf" srcId="{FBAFA5D9-A909-4A1E-B5B0-0005AF57D268}" destId="{B508129F-D3B9-47C5-AC43-B6519D471660}" srcOrd="0" destOrd="0" presId="urn:microsoft.com/office/officeart/2005/8/layout/radial2"/>
    <dgm:cxn modelId="{4F50B261-0795-47C1-AC3F-E0879D52CC56}" srcId="{F0A092A3-9B5E-4DD9-AEEE-CC1F6A62404A}" destId="{3A21C704-1011-4E25-B31E-726D8BF39343}" srcOrd="0" destOrd="0" parTransId="{465DA2BE-E09F-4125-9BE4-632E01FCF802}" sibTransId="{F4DA5B1D-5D1A-4C99-86F2-E2D88D465E53}"/>
    <dgm:cxn modelId="{BA25D52F-8A1C-45AB-BE65-101AFE7A8270}" type="presParOf" srcId="{A754BC67-E770-47CF-8039-8F6EDE59FAAF}" destId="{A422073D-CAB0-41CF-92F2-3065B308AC9C}" srcOrd="0" destOrd="0" presId="urn:microsoft.com/office/officeart/2005/8/layout/radial2"/>
    <dgm:cxn modelId="{38E317EB-E2C4-43DB-90D3-17A1C4AB8DE0}" type="presParOf" srcId="{A422073D-CAB0-41CF-92F2-3065B308AC9C}" destId="{042D9648-C423-4676-87FC-1821E62963D7}" srcOrd="0" destOrd="0" presId="urn:microsoft.com/office/officeart/2005/8/layout/radial2"/>
    <dgm:cxn modelId="{D50DD44F-63DA-458E-A46B-A172CE92BFE1}" type="presParOf" srcId="{042D9648-C423-4676-87FC-1821E62963D7}" destId="{4E663555-EB1C-479D-9AA1-9E53F07AC0C8}" srcOrd="0" destOrd="0" presId="urn:microsoft.com/office/officeart/2005/8/layout/radial2"/>
    <dgm:cxn modelId="{EA17F5B8-3001-4B25-90FF-F73B23824386}" type="presParOf" srcId="{042D9648-C423-4676-87FC-1821E62963D7}" destId="{1BD9CB57-E3E4-4FDD-902F-F001D79DE4F7}" srcOrd="1" destOrd="0" presId="urn:microsoft.com/office/officeart/2005/8/layout/radial2"/>
    <dgm:cxn modelId="{D5B484EA-B1B0-4ED1-AE0D-67A95F8FF463}" type="presParOf" srcId="{A422073D-CAB0-41CF-92F2-3065B308AC9C}" destId="{B508129F-D3B9-47C5-AC43-B6519D471660}" srcOrd="1" destOrd="0" presId="urn:microsoft.com/office/officeart/2005/8/layout/radial2"/>
    <dgm:cxn modelId="{97DB9EE4-F534-444B-8E90-80AD379DAC41}" type="presParOf" srcId="{A422073D-CAB0-41CF-92F2-3065B308AC9C}" destId="{4681B3BF-FABD-4F71-8E86-751E1CC89511}" srcOrd="2" destOrd="0" presId="urn:microsoft.com/office/officeart/2005/8/layout/radial2"/>
    <dgm:cxn modelId="{451935BD-9E7F-417E-8936-4D65B9991F46}" type="presParOf" srcId="{4681B3BF-FABD-4F71-8E86-751E1CC89511}" destId="{0B7A8262-FAA5-4883-A9FC-4411FB3AEC26}" srcOrd="0" destOrd="0" presId="urn:microsoft.com/office/officeart/2005/8/layout/radial2"/>
    <dgm:cxn modelId="{DD893C54-EE25-472E-9561-71674AF15AC9}" type="presParOf" srcId="{4681B3BF-FABD-4F71-8E86-751E1CC89511}" destId="{EBCD5DA0-A395-4A87-AED0-6F82039000B3}" srcOrd="1" destOrd="0" presId="urn:microsoft.com/office/officeart/2005/8/layout/radial2"/>
    <dgm:cxn modelId="{03BB99F5-F84F-4886-93E6-0C2CA558F42A}" type="presParOf" srcId="{A422073D-CAB0-41CF-92F2-3065B308AC9C}" destId="{F3798569-E7F8-4402-81DD-B551157BD7C7}" srcOrd="3" destOrd="0" presId="urn:microsoft.com/office/officeart/2005/8/layout/radial2"/>
    <dgm:cxn modelId="{FAFA18AF-276C-42E0-9BC2-69B284B0705F}" type="presParOf" srcId="{A422073D-CAB0-41CF-92F2-3065B308AC9C}" destId="{68890E3C-4672-4DF2-B148-304098F4D024}" srcOrd="4" destOrd="0" presId="urn:microsoft.com/office/officeart/2005/8/layout/radial2"/>
    <dgm:cxn modelId="{EA42C173-347F-48AD-8BFB-C10154FFACFE}" type="presParOf" srcId="{68890E3C-4672-4DF2-B148-304098F4D024}" destId="{D64CED72-271E-4538-BED9-2E31566D209B}" srcOrd="0" destOrd="0" presId="urn:microsoft.com/office/officeart/2005/8/layout/radial2"/>
    <dgm:cxn modelId="{B1476D54-D251-4C89-A94D-8DA8C645698C}" type="presParOf" srcId="{68890E3C-4672-4DF2-B148-304098F4D024}" destId="{0BE86CF0-FC6E-4234-9C9A-95F71671F23C}" srcOrd="1" destOrd="0" presId="urn:microsoft.com/office/officeart/2005/8/layout/radial2"/>
    <dgm:cxn modelId="{F1552B83-0294-4F46-87B1-0E5ACAAF27E5}" type="presParOf" srcId="{A422073D-CAB0-41CF-92F2-3065B308AC9C}" destId="{E48ED914-7E42-48FB-A628-3A84B8E5DA97}" srcOrd="5" destOrd="0" presId="urn:microsoft.com/office/officeart/2005/8/layout/radial2"/>
    <dgm:cxn modelId="{00615C4F-9B9C-4EB1-A17B-990322A53DF3}" type="presParOf" srcId="{A422073D-CAB0-41CF-92F2-3065B308AC9C}" destId="{F9B81102-27E7-44F3-B80D-490E03FC2DA8}" srcOrd="6" destOrd="0" presId="urn:microsoft.com/office/officeart/2005/8/layout/radial2"/>
    <dgm:cxn modelId="{A7F56370-4B8B-4837-9C91-2B443E6CAFE3}" type="presParOf" srcId="{F9B81102-27E7-44F3-B80D-490E03FC2DA8}" destId="{B84F5861-FF6F-4D18-93C3-C307FAC05529}" srcOrd="0" destOrd="0" presId="urn:microsoft.com/office/officeart/2005/8/layout/radial2"/>
    <dgm:cxn modelId="{73027F69-DFD6-4E9F-B817-769F3C0006AF}" type="presParOf" srcId="{F9B81102-27E7-44F3-B80D-490E03FC2DA8}" destId="{129496A1-AAB0-4946-8370-E6E8BD98250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CEFE9F-F1EF-464A-9330-3263AE48507C}">
      <dsp:nvSpPr>
        <dsp:cNvPr id="0" name=""/>
        <dsp:cNvSpPr/>
      </dsp:nvSpPr>
      <dsp:spPr>
        <a:xfrm>
          <a:off x="0" y="0"/>
          <a:ext cx="2240355" cy="344628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Attività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chimiche</a:t>
          </a:r>
          <a:r>
            <a:rPr lang="en-US" sz="1800" kern="1200" dirty="0" smtClean="0"/>
            <a:t> e </a:t>
          </a:r>
          <a:r>
            <a:rPr lang="en-US" sz="1800" kern="1200" dirty="0" err="1" smtClean="0"/>
            <a:t>petrolchimiche</a:t>
          </a:r>
          <a:endParaRPr lang="it-IT" sz="1800" kern="1200" dirty="0"/>
        </a:p>
      </dsp:txBody>
      <dsp:txXfrm>
        <a:off x="0" y="1378512"/>
        <a:ext cx="2240355" cy="1378512"/>
      </dsp:txXfrm>
    </dsp:sp>
    <dsp:sp modelId="{50D9ACE0-D60F-4A2B-BDF3-7FD33FE89AAE}">
      <dsp:nvSpPr>
        <dsp:cNvPr id="0" name=""/>
        <dsp:cNvSpPr/>
      </dsp:nvSpPr>
      <dsp:spPr>
        <a:xfrm>
          <a:off x="553283" y="211826"/>
          <a:ext cx="1147611" cy="11476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9DE4-B27C-4766-8AAC-0C2CE8E6843E}">
      <dsp:nvSpPr>
        <dsp:cNvPr id="0" name=""/>
        <dsp:cNvSpPr/>
      </dsp:nvSpPr>
      <dsp:spPr>
        <a:xfrm>
          <a:off x="2309703" y="0"/>
          <a:ext cx="2240355" cy="344628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0129"/>
            <a:satOff val="-4930"/>
            <a:lumOff val="102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Scarico</a:t>
          </a:r>
          <a:r>
            <a:rPr lang="en-US" sz="1800" kern="1200" dirty="0" smtClean="0"/>
            <a:t> da </a:t>
          </a:r>
          <a:r>
            <a:rPr lang="en-US" sz="1800" kern="1200" dirty="0" err="1" smtClean="0"/>
            <a:t>tubazioni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processi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industriali</a:t>
          </a:r>
          <a:r>
            <a:rPr lang="en-US" sz="1800" kern="1200" dirty="0" smtClean="0"/>
            <a:t>, da </a:t>
          </a:r>
          <a:r>
            <a:rPr lang="en-US" sz="1800" kern="1200" dirty="0" err="1" smtClean="0"/>
            <a:t>serbatoi</a:t>
          </a:r>
          <a:r>
            <a:rPr lang="en-US" sz="1800" kern="1200" dirty="0" smtClean="0"/>
            <a:t> di </a:t>
          </a:r>
          <a:r>
            <a:rPr lang="en-US" sz="1800" kern="1200" dirty="0" err="1" smtClean="0"/>
            <a:t>stoccaggio</a:t>
          </a:r>
          <a:endParaRPr lang="it-IT" sz="1800" kern="1200" dirty="0"/>
        </a:p>
      </dsp:txBody>
      <dsp:txXfrm>
        <a:off x="2309703" y="1378512"/>
        <a:ext cx="2240355" cy="1378512"/>
      </dsp:txXfrm>
    </dsp:sp>
    <dsp:sp modelId="{55A71679-BBE3-4734-AAC1-D9969883CBE3}">
      <dsp:nvSpPr>
        <dsp:cNvPr id="0" name=""/>
        <dsp:cNvSpPr/>
      </dsp:nvSpPr>
      <dsp:spPr>
        <a:xfrm>
          <a:off x="2856075" y="206776"/>
          <a:ext cx="1147611" cy="11476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8AB2E-5278-4C05-829E-A2935F15097E}">
      <dsp:nvSpPr>
        <dsp:cNvPr id="0" name=""/>
        <dsp:cNvSpPr/>
      </dsp:nvSpPr>
      <dsp:spPr>
        <a:xfrm>
          <a:off x="4680335" y="0"/>
          <a:ext cx="2240355" cy="344628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80258"/>
            <a:satOff val="-9859"/>
            <a:lumOff val="204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sistemi di scambio termico, combustione del carbone e combustione della biomassa</a:t>
          </a:r>
          <a:endParaRPr lang="it-IT" sz="1800" kern="1200" dirty="0"/>
        </a:p>
      </dsp:txBody>
      <dsp:txXfrm>
        <a:off x="4680335" y="1378512"/>
        <a:ext cx="2240355" cy="1378512"/>
      </dsp:txXfrm>
    </dsp:sp>
    <dsp:sp modelId="{8B9E0B40-1467-48AA-B3F5-00202C94D998}">
      <dsp:nvSpPr>
        <dsp:cNvPr id="0" name=""/>
        <dsp:cNvSpPr/>
      </dsp:nvSpPr>
      <dsp:spPr>
        <a:xfrm>
          <a:off x="5163641" y="206776"/>
          <a:ext cx="1147611" cy="11476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7100-2341-42D3-A5A6-B3FCE39ED656}">
      <dsp:nvSpPr>
        <dsp:cNvPr id="0" name=""/>
        <dsp:cNvSpPr/>
      </dsp:nvSpPr>
      <dsp:spPr>
        <a:xfrm>
          <a:off x="6925284" y="0"/>
          <a:ext cx="2240355" cy="344628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20386"/>
            <a:satOff val="-14789"/>
            <a:lumOff val="306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flussi di acque reflue, inquinamento dell'acqua e dell'aria</a:t>
          </a:r>
          <a:endParaRPr lang="it-IT" sz="1800" kern="1200" dirty="0"/>
        </a:p>
      </dsp:txBody>
      <dsp:txXfrm>
        <a:off x="6925284" y="1378512"/>
        <a:ext cx="2240355" cy="1378512"/>
      </dsp:txXfrm>
    </dsp:sp>
    <dsp:sp modelId="{86313BE5-F738-4CA4-A7E9-7ED8338E90FC}">
      <dsp:nvSpPr>
        <dsp:cNvPr id="0" name=""/>
        <dsp:cNvSpPr/>
      </dsp:nvSpPr>
      <dsp:spPr>
        <a:xfrm>
          <a:off x="7471207" y="206776"/>
          <a:ext cx="1147611" cy="11476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B87C1-56F8-4D00-88C8-F0E3ED9D4C99}">
      <dsp:nvSpPr>
        <dsp:cNvPr id="0" name=""/>
        <dsp:cNvSpPr/>
      </dsp:nvSpPr>
      <dsp:spPr>
        <a:xfrm>
          <a:off x="366693" y="2837084"/>
          <a:ext cx="8433942" cy="51694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ED914-7E42-48FB-A628-3A84B8E5DA97}">
      <dsp:nvSpPr>
        <dsp:cNvPr id="0" name=""/>
        <dsp:cNvSpPr/>
      </dsp:nvSpPr>
      <dsp:spPr>
        <a:xfrm rot="2768753">
          <a:off x="3194107" y="4064087"/>
          <a:ext cx="665704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665704" y="2597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98569-E7F8-4402-81DD-B551157BD7C7}">
      <dsp:nvSpPr>
        <dsp:cNvPr id="0" name=""/>
        <dsp:cNvSpPr/>
      </dsp:nvSpPr>
      <dsp:spPr>
        <a:xfrm>
          <a:off x="3334382" y="2854348"/>
          <a:ext cx="965160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965160" y="2597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8129F-D3B9-47C5-AC43-B6519D471660}">
      <dsp:nvSpPr>
        <dsp:cNvPr id="0" name=""/>
        <dsp:cNvSpPr/>
      </dsp:nvSpPr>
      <dsp:spPr>
        <a:xfrm rot="19036404">
          <a:off x="3219312" y="1664506"/>
          <a:ext cx="867143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867143" y="25971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9CB57-E3E4-4FDD-902F-F001D79DE4F7}">
      <dsp:nvSpPr>
        <dsp:cNvPr id="0" name=""/>
        <dsp:cNvSpPr/>
      </dsp:nvSpPr>
      <dsp:spPr>
        <a:xfrm>
          <a:off x="1047568" y="1687623"/>
          <a:ext cx="2770620" cy="27706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A8262-FAA5-4883-A9FC-4411FB3AEC26}">
      <dsp:nvSpPr>
        <dsp:cNvPr id="0" name=""/>
        <dsp:cNvSpPr/>
      </dsp:nvSpPr>
      <dsp:spPr>
        <a:xfrm>
          <a:off x="3750788" y="1153"/>
          <a:ext cx="1662372" cy="1662372"/>
        </a:xfrm>
        <a:prstGeom prst="ellipse">
          <a:avLst/>
        </a:prstGeom>
        <a:solidFill>
          <a:schemeClr val="accent2">
            <a:shade val="80000"/>
            <a:hueOff val="40129"/>
            <a:satOff val="-4930"/>
            <a:lumOff val="102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I</a:t>
          </a:r>
          <a:endParaRPr lang="it-IT" sz="6500" kern="1200" dirty="0"/>
        </a:p>
      </dsp:txBody>
      <dsp:txXfrm>
        <a:off x="3750788" y="1153"/>
        <a:ext cx="1662372" cy="1662372"/>
      </dsp:txXfrm>
    </dsp:sp>
    <dsp:sp modelId="{EBCD5DA0-A395-4A87-AED0-6F82039000B3}">
      <dsp:nvSpPr>
        <dsp:cNvPr id="0" name=""/>
        <dsp:cNvSpPr/>
      </dsp:nvSpPr>
      <dsp:spPr>
        <a:xfrm>
          <a:off x="5579398" y="1153"/>
          <a:ext cx="2493558" cy="166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Tecniche</a:t>
          </a:r>
          <a:r>
            <a:rPr lang="en-US" sz="2300" kern="1200" dirty="0" smtClean="0"/>
            <a:t> quantitative per </a:t>
          </a:r>
          <a:r>
            <a:rPr lang="en-US" sz="2300" kern="1200" dirty="0" err="1" smtClean="0"/>
            <a:t>l’identificazione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chimica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selettiva</a:t>
          </a:r>
          <a:endParaRPr lang="it-IT" sz="2300" kern="1200" dirty="0"/>
        </a:p>
      </dsp:txBody>
      <dsp:txXfrm>
        <a:off x="5579398" y="1153"/>
        <a:ext cx="2493558" cy="1662372"/>
      </dsp:txXfrm>
    </dsp:sp>
    <dsp:sp modelId="{D64CED72-271E-4538-BED9-2E31566D209B}">
      <dsp:nvSpPr>
        <dsp:cNvPr id="0" name=""/>
        <dsp:cNvSpPr/>
      </dsp:nvSpPr>
      <dsp:spPr>
        <a:xfrm>
          <a:off x="4299543" y="2049133"/>
          <a:ext cx="1662372" cy="1662372"/>
        </a:xfrm>
        <a:prstGeom prst="ellipse">
          <a:avLst/>
        </a:prstGeom>
        <a:solidFill>
          <a:schemeClr val="accent2">
            <a:shade val="80000"/>
            <a:hueOff val="80258"/>
            <a:satOff val="-9859"/>
            <a:lumOff val="2046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II</a:t>
          </a:r>
          <a:endParaRPr lang="it-IT" sz="6500" kern="1200" dirty="0"/>
        </a:p>
      </dsp:txBody>
      <dsp:txXfrm>
        <a:off x="4299543" y="2049133"/>
        <a:ext cx="1662372" cy="1662372"/>
      </dsp:txXfrm>
    </dsp:sp>
    <dsp:sp modelId="{0BE86CF0-FC6E-4234-9C9A-95F71671F23C}">
      <dsp:nvSpPr>
        <dsp:cNvPr id="0" name=""/>
        <dsp:cNvSpPr/>
      </dsp:nvSpPr>
      <dsp:spPr>
        <a:xfrm>
          <a:off x="6128153" y="2049133"/>
          <a:ext cx="2493558" cy="166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Veloci, non invasive e distruttive, utilizzabili per monitoraggio ambientale</a:t>
          </a:r>
          <a:endParaRPr lang="it-IT" sz="2300" kern="1200" dirty="0"/>
        </a:p>
      </dsp:txBody>
      <dsp:txXfrm>
        <a:off x="6128153" y="2049133"/>
        <a:ext cx="2493558" cy="1662372"/>
      </dsp:txXfrm>
    </dsp:sp>
    <dsp:sp modelId="{B84F5861-FF6F-4D18-93C3-C307FAC05529}">
      <dsp:nvSpPr>
        <dsp:cNvPr id="0" name=""/>
        <dsp:cNvSpPr/>
      </dsp:nvSpPr>
      <dsp:spPr>
        <a:xfrm>
          <a:off x="3502247" y="4098267"/>
          <a:ext cx="1662372" cy="1662372"/>
        </a:xfrm>
        <a:prstGeom prst="ellipse">
          <a:avLst/>
        </a:prstGeom>
        <a:solidFill>
          <a:schemeClr val="accent2">
            <a:shade val="80000"/>
            <a:hueOff val="120386"/>
            <a:satOff val="-14789"/>
            <a:lumOff val="306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III</a:t>
          </a:r>
          <a:endParaRPr lang="it-IT" sz="6500" kern="1200" dirty="0"/>
        </a:p>
      </dsp:txBody>
      <dsp:txXfrm>
        <a:off x="3502247" y="4098267"/>
        <a:ext cx="1662372" cy="1662372"/>
      </dsp:txXfrm>
    </dsp:sp>
    <dsp:sp modelId="{129496A1-AAB0-4946-8370-E6E8BD982506}">
      <dsp:nvSpPr>
        <dsp:cNvPr id="0" name=""/>
        <dsp:cNvSpPr/>
      </dsp:nvSpPr>
      <dsp:spPr>
        <a:xfrm>
          <a:off x="5330856" y="4098267"/>
          <a:ext cx="2493558" cy="166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Tecniche per l’analisi di liquidi e gas infiammabili</a:t>
          </a:r>
          <a:endParaRPr lang="it-IT" sz="2300" kern="1200" dirty="0"/>
        </a:p>
      </dsp:txBody>
      <dsp:txXfrm>
        <a:off x="5330856" y="4098267"/>
        <a:ext cx="2493558" cy="166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E9026-DD7C-4463-BECA-E64642F3F8EB}" type="datetimeFigureOut">
              <a:rPr lang="it-IT" smtClean="0"/>
              <a:pPr/>
              <a:t>26/10/2019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CADC3-D865-44C3-B79D-E4160B0519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7100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0D176-7A12-479F-A6C9-99B7AC0E980E}" type="datetimeFigureOut">
              <a:rPr lang="it-IT" smtClean="0"/>
              <a:pPr/>
              <a:t>26/10/2019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09808-3BA0-40A4-9109-172875C89B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81A3E-1FE5-4A8C-9100-6E2A1E5BCA52}" type="slidenum">
              <a:rPr lang="it-IT" smtClean="0"/>
              <a:pPr/>
              <a:t>9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81A3E-1FE5-4A8C-9100-6E2A1E5BCA52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070360" y="1144030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it-IT" sz="5400" b="1" dirty="0"/>
              <a:t>Caratterizzazione di </a:t>
            </a:r>
            <a:r>
              <a:rPr lang="it-IT" sz="5400" b="1" dirty="0" err="1"/>
              <a:t>VOCs</a:t>
            </a:r>
            <a:r>
              <a:rPr lang="it-IT" sz="5400" b="1" dirty="0"/>
              <a:t> in fase liquida tramite spettroscopia THz</a:t>
            </a:r>
            <a:endParaRPr lang="it-IT" dirty="0"/>
          </a:p>
        </p:txBody>
      </p:sp>
      <p:pic>
        <p:nvPicPr>
          <p:cNvPr id="5" name="Picture 4" descr="Risultati immagini per inf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582618" cy="799964"/>
          </a:xfrm>
          <a:prstGeom prst="rect">
            <a:avLst/>
          </a:prstGeom>
          <a:noFill/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3658127" y="3916747"/>
            <a:ext cx="698477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14400" marR="0" lvl="1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1" i="0" u="sng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D’Arco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Di Fabrizio, V. Dolci, M. Petrarca, G. Della Ventura, A. </a:t>
            </a:r>
            <a:r>
              <a:rPr kumimoji="0" lang="it-IT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Marcelli</a:t>
            </a:r>
            <a:r>
              <a:rPr kumimoji="0" lang="it-IT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S. Lupi</a:t>
            </a:r>
            <a:endParaRPr kumimoji="0" lang="it-IT" sz="20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8" y="2670056"/>
            <a:ext cx="2954173" cy="936104"/>
          </a:xfrm>
          <a:prstGeom prst="rect">
            <a:avLst/>
          </a:prstGeom>
          <a:noFill/>
        </p:spPr>
      </p:pic>
      <p:pic>
        <p:nvPicPr>
          <p:cNvPr id="8" name="Picture 8" descr="Risultati immagini per roma tr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44" y="4470256"/>
            <a:ext cx="1738511" cy="944377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437899" y="5934670"/>
            <a:ext cx="9420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“Progettazione e sviluppo di un sistema sensoriale per la misura di composti volatili e la identificazione di microorganismi di interesse occupazionale” Roma 25 Ottobre 2019</a:t>
            </a:r>
          </a:p>
          <a:p>
            <a:pPr fontAlgn="base"/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445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8608" y="-197849"/>
            <a:ext cx="9652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Miscela – stirene &amp; p-Xilene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50242" y="4869160"/>
            <a:ext cx="75436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u="sng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Hp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:miscela </a:t>
            </a:r>
            <a:r>
              <a:rPr lang="it-IT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nonpolare</a:t>
            </a:r>
            <a:r>
              <a:rPr lang="it-IT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debolmente interagenti e additività dei volumi</a:t>
            </a:r>
            <a:endParaRPr lang="it-IT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2592" y="5269270"/>
            <a:ext cx="3131803" cy="21353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2592" y="5660910"/>
            <a:ext cx="3131803" cy="24581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837872" y="628620"/>
            <a:ext cx="29546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166671" y="5899054"/>
            <a:ext cx="951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D’Arco</a:t>
            </a:r>
            <a:r>
              <a:rPr lang="en-US" dirty="0" smtClean="0"/>
              <a:t>, M. Di </a:t>
            </a:r>
            <a:r>
              <a:rPr lang="en-US" dirty="0" err="1" smtClean="0"/>
              <a:t>Fabrizio</a:t>
            </a:r>
            <a:r>
              <a:rPr lang="en-US" dirty="0" smtClean="0"/>
              <a:t>, V. </a:t>
            </a:r>
            <a:r>
              <a:rPr lang="en-US" dirty="0" err="1" smtClean="0"/>
              <a:t>Dolci</a:t>
            </a:r>
            <a:r>
              <a:rPr lang="en-US" dirty="0" smtClean="0"/>
              <a:t>, M. </a:t>
            </a:r>
            <a:r>
              <a:rPr lang="en-US" dirty="0" err="1" smtClean="0"/>
              <a:t>Petrarca</a:t>
            </a:r>
            <a:r>
              <a:rPr lang="en-US" dirty="0" smtClean="0"/>
              <a:t>, G. Della Ventura, A. </a:t>
            </a:r>
            <a:r>
              <a:rPr lang="en-US" dirty="0" err="1" smtClean="0"/>
              <a:t>Marcelli</a:t>
            </a:r>
            <a:r>
              <a:rPr lang="en-US" dirty="0" smtClean="0"/>
              <a:t> &amp; S. </a:t>
            </a:r>
            <a:r>
              <a:rPr lang="en-US" dirty="0" err="1" smtClean="0"/>
              <a:t>Lupi</a:t>
            </a:r>
            <a:r>
              <a:rPr lang="en-US" dirty="0" smtClean="0"/>
              <a:t>, BOE , (2019)  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17" name="Immagine 16" descr="mix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58" y="522514"/>
            <a:ext cx="9535886" cy="4391032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4554393" y="866503"/>
            <a:ext cx="864096" cy="1367246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550039" y="2939143"/>
            <a:ext cx="864096" cy="1367247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913775" y="-178326"/>
            <a:ext cx="10364451" cy="1596177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Acetone e metanolo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testo 7"/>
          <p:cNvSpPr>
            <a:spLocks noGrp="1"/>
          </p:cNvSpPr>
          <p:nvPr>
            <p:ph type="body" idx="1"/>
          </p:nvPr>
        </p:nvSpPr>
        <p:spPr>
          <a:xfrm>
            <a:off x="1332412" y="1548058"/>
            <a:ext cx="9496697" cy="679994"/>
          </a:xfrm>
        </p:spPr>
        <p:txBody>
          <a:bodyPr>
            <a:noAutofit/>
          </a:bodyPr>
          <a:lstStyle/>
          <a:p>
            <a:r>
              <a:rPr lang="it-IT" sz="1400" b="1" cap="small" dirty="0" err="1" smtClean="0"/>
              <a:t>Settings</a:t>
            </a:r>
            <a:r>
              <a:rPr lang="it-IT" sz="1400" b="1" cap="small" dirty="0" smtClean="0"/>
              <a:t>:  Potenza di PUMP &amp; PROBE </a:t>
            </a:r>
            <a:r>
              <a:rPr lang="it-IT" sz="1400" dirty="0" smtClean="0"/>
              <a:t>15mW  </a:t>
            </a:r>
            <a:r>
              <a:rPr lang="it-IT" sz="1400" cap="small" dirty="0" smtClean="0"/>
              <a:t>Banda spettrale 0.2 – 2.5 THz</a:t>
            </a:r>
          </a:p>
          <a:p>
            <a:r>
              <a:rPr lang="it-IT" sz="1400" cap="small" dirty="0" smtClean="0"/>
              <a:t>Risoluzione in frequenza 50 </a:t>
            </a:r>
            <a:r>
              <a:rPr lang="it-IT" sz="1400" cap="small" dirty="0" err="1" smtClean="0"/>
              <a:t>GHz</a:t>
            </a:r>
            <a:r>
              <a:rPr lang="it-IT" sz="1400" cap="small" dirty="0" smtClean="0"/>
              <a:t>  Cammino Ottico </a:t>
            </a:r>
            <a:r>
              <a:rPr lang="it-IT" sz="1400" cap="small" dirty="0" err="1" smtClean="0"/>
              <a:t>Cuvette</a:t>
            </a:r>
            <a:r>
              <a:rPr lang="it-IT" sz="1400" cap="small" dirty="0" smtClean="0"/>
              <a:t> 0.2 mm</a:t>
            </a:r>
          </a:p>
          <a:p>
            <a:endParaRPr lang="it-IT" sz="1400" cap="small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3"/>
          </p:nvPr>
        </p:nvSpPr>
        <p:spPr>
          <a:xfrm>
            <a:off x="6474800" y="4487201"/>
            <a:ext cx="4881804" cy="679994"/>
          </a:xfrm>
        </p:spPr>
        <p:txBody>
          <a:bodyPr/>
          <a:lstStyle/>
          <a:p>
            <a:endParaRPr lang="it-IT"/>
          </a:p>
        </p:txBody>
      </p:sp>
      <p:sp>
        <p:nvSpPr>
          <p:cNvPr id="19" name="Segnaposto contenuto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Immagine 8" descr="ABSalco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038" y="2926446"/>
            <a:ext cx="5760640" cy="3241594"/>
          </a:xfrm>
          <a:prstGeom prst="rect">
            <a:avLst/>
          </a:prstGeom>
        </p:spPr>
      </p:pic>
      <p:pic>
        <p:nvPicPr>
          <p:cNvPr id="11" name="Immagine 10" descr="RIalcoo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54" y="3127582"/>
            <a:ext cx="5421604" cy="305081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939106" y="3129407"/>
            <a:ext cx="864096" cy="2592288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057632" y="3369732"/>
            <a:ext cx="864096" cy="2448272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569559" y="2032784"/>
          <a:ext cx="3456384" cy="914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VOCs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α(</a:t>
                      </a:r>
                      <a:r>
                        <a:rPr lang="el-GR" sz="1400" dirty="0" smtClean="0"/>
                        <a:t>ν</a:t>
                      </a:r>
                      <a:r>
                        <a:rPr lang="it-IT" sz="1400" dirty="0" smtClean="0"/>
                        <a:t>)  cm-1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acetone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235±7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metanolo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176±4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433210" y="2066041"/>
          <a:ext cx="3456384" cy="9144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5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VOCs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n(</a:t>
                      </a:r>
                      <a:r>
                        <a:rPr lang="el-GR" sz="1400" dirty="0" smtClean="0"/>
                        <a:t>ν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acetone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1.36±0.01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metanolo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1.57±0.01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5203492" y="2305909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1.5THz</a:t>
            </a:r>
            <a:endParaRPr lang="it-IT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588" y="253954"/>
            <a:ext cx="11823104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Verso l’analisi di campioni gassosi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60659" y="785391"/>
            <a:ext cx="2406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acetone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696741" y="890437"/>
            <a:ext cx="2988676" cy="9554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metanolo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8073" y="5826053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D’Arco</a:t>
            </a:r>
            <a:r>
              <a:rPr lang="en-US" dirty="0" smtClean="0"/>
              <a:t> et al.  2019 </a:t>
            </a:r>
            <a:r>
              <a:rPr lang="en-US" i="1" dirty="0" smtClean="0"/>
              <a:t>unpublished</a:t>
            </a:r>
            <a:endParaRPr lang="it-IT" i="1" dirty="0"/>
          </a:p>
        </p:txBody>
      </p:sp>
      <p:sp>
        <p:nvSpPr>
          <p:cNvPr id="10" name="Rettangolo 9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83" y="1814237"/>
            <a:ext cx="5277587" cy="396295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7" y="1571332"/>
            <a:ext cx="5575626" cy="418172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79714" y="1880565"/>
            <a:ext cx="1384663" cy="3370703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804366" y="2129246"/>
            <a:ext cx="378823" cy="3082834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398810"/>
            <a:ext cx="10769600" cy="8699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404484" y="1687745"/>
            <a:ext cx="8534400" cy="441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it-IT" sz="2000" dirty="0" smtClean="0"/>
              <a:t>Sviluppo di un </a:t>
            </a:r>
            <a:r>
              <a:rPr lang="it-IT" sz="2000" dirty="0" err="1" smtClean="0"/>
              <a:t>setup</a:t>
            </a:r>
            <a:r>
              <a:rPr lang="it-IT" sz="2000" dirty="0" smtClean="0"/>
              <a:t>  </a:t>
            </a:r>
            <a:r>
              <a:rPr lang="it-IT" sz="2000" dirty="0" err="1" smtClean="0"/>
              <a:t>THz</a:t>
            </a:r>
            <a:r>
              <a:rPr lang="it-IT" dirty="0" err="1" smtClean="0"/>
              <a:t>-</a:t>
            </a:r>
            <a:r>
              <a:rPr lang="it-IT" dirty="0" smtClean="0"/>
              <a:t> TDS per l’analisi di campioni liquidi e gassosi.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en-US" sz="2000" dirty="0" err="1" smtClean="0"/>
              <a:t>Dimostrazione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dell’abilità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spettroscopia</a:t>
            </a:r>
            <a:r>
              <a:rPr lang="en-US" sz="2000" dirty="0" smtClean="0"/>
              <a:t> THz </a:t>
            </a:r>
            <a:r>
              <a:rPr lang="en-US" sz="2000" dirty="0" err="1" smtClean="0"/>
              <a:t>risolta</a:t>
            </a:r>
            <a:r>
              <a:rPr lang="en-US" sz="2000" dirty="0" smtClean="0"/>
              <a:t> in tempo </a:t>
            </a:r>
            <a:r>
              <a:rPr lang="en-US" sz="2000" dirty="0" err="1" smtClean="0"/>
              <a:t>nell’investigazione</a:t>
            </a:r>
            <a:r>
              <a:rPr lang="en-US" sz="2000" dirty="0" smtClean="0"/>
              <a:t> e </a:t>
            </a:r>
            <a:r>
              <a:rPr lang="en-US" sz="2000" dirty="0" err="1" smtClean="0"/>
              <a:t>riconoscimento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alcuni</a:t>
            </a:r>
            <a:r>
              <a:rPr lang="en-US" sz="2000" dirty="0" smtClean="0"/>
              <a:t> VOCs in </a:t>
            </a:r>
            <a:r>
              <a:rPr lang="en-US" sz="2000" dirty="0" err="1" smtClean="0"/>
              <a:t>fase</a:t>
            </a:r>
            <a:r>
              <a:rPr lang="en-US" sz="2000" dirty="0" smtClean="0"/>
              <a:t> </a:t>
            </a:r>
            <a:r>
              <a:rPr lang="en-US" sz="2000" dirty="0" err="1" smtClean="0"/>
              <a:t>liquida</a:t>
            </a:r>
            <a:r>
              <a:rPr lang="en-US" sz="2000" dirty="0" smtClean="0"/>
              <a:t>– </a:t>
            </a:r>
            <a:r>
              <a:rPr lang="en-US" sz="2000" dirty="0" err="1" smtClean="0"/>
              <a:t>casi</a:t>
            </a:r>
            <a:r>
              <a:rPr lang="en-US" sz="2000" dirty="0" smtClean="0"/>
              <a:t> studio</a:t>
            </a:r>
          </a:p>
          <a:p>
            <a:endParaRPr lang="en-US" sz="2000" dirty="0" smtClean="0"/>
          </a:p>
          <a:p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indici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rifrazione</a:t>
            </a:r>
            <a:r>
              <a:rPr lang="en-US" dirty="0" smtClean="0"/>
              <a:t> e </a:t>
            </a:r>
            <a:r>
              <a:rPr lang="en-US" dirty="0" err="1" smtClean="0"/>
              <a:t>coefficienti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assorbimento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 specie </a:t>
            </a:r>
            <a:r>
              <a:rPr lang="en-US" dirty="0" err="1" smtClean="0"/>
              <a:t>di</a:t>
            </a:r>
            <a:r>
              <a:rPr lang="en-US" dirty="0" smtClean="0"/>
              <a:t> VOCs,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peresntano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simile </a:t>
            </a:r>
            <a:r>
              <a:rPr lang="en-US" dirty="0" err="1" smtClean="0"/>
              <a:t>struttura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sz="2000" dirty="0" smtClean="0"/>
              <a:t>(0.2-2.5 THz) del THz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THz-</a:t>
            </a:r>
            <a:r>
              <a:rPr lang="en-US" sz="2000" dirty="0" err="1" smtClean="0"/>
              <a:t>tds</a:t>
            </a:r>
            <a:r>
              <a:rPr lang="en-US" sz="2000" dirty="0" smtClean="0"/>
              <a:t>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essere</a:t>
            </a:r>
            <a:r>
              <a:rPr lang="en-US" sz="2000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valida</a:t>
            </a:r>
            <a:r>
              <a:rPr lang="en-US" dirty="0" smtClean="0"/>
              <a:t> </a:t>
            </a:r>
            <a:r>
              <a:rPr lang="en-US" dirty="0" err="1" smtClean="0"/>
              <a:t>tecnica</a:t>
            </a:r>
            <a:r>
              <a:rPr lang="en-US" dirty="0" smtClean="0"/>
              <a:t> quantitative per </a:t>
            </a:r>
            <a:r>
              <a:rPr lang="en-US" dirty="0" err="1" smtClean="0"/>
              <a:t>l’identificazione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bicomponente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idrocarburi</a:t>
            </a:r>
            <a:r>
              <a:rPr lang="en-US" dirty="0" smtClean="0"/>
              <a:t> </a:t>
            </a:r>
            <a:r>
              <a:rPr lang="en-US" dirty="0" err="1" smtClean="0"/>
              <a:t>aromatici</a:t>
            </a:r>
            <a:r>
              <a:rPr lang="en-US" dirty="0" smtClean="0"/>
              <a:t>.</a:t>
            </a:r>
          </a:p>
          <a:p>
            <a:endParaRPr lang="en-US" sz="2000" dirty="0"/>
          </a:p>
          <a:p>
            <a:r>
              <a:rPr lang="en-US" sz="2000" dirty="0" err="1" smtClean="0"/>
              <a:t>Infine</a:t>
            </a:r>
            <a:r>
              <a:rPr lang="en-US" sz="2000" dirty="0" smtClean="0"/>
              <a:t>, </a:t>
            </a:r>
            <a:r>
              <a:rPr lang="en-US" dirty="0" smtClean="0"/>
              <a:t>la </a:t>
            </a:r>
            <a:r>
              <a:rPr lang="en-US" dirty="0" err="1" smtClean="0"/>
              <a:t>spettroscopia</a:t>
            </a:r>
            <a:r>
              <a:rPr lang="en-US" dirty="0" smtClean="0"/>
              <a:t> THz-TDS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dimostra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tecnica</a:t>
            </a:r>
            <a:r>
              <a:rPr lang="en-US" dirty="0" smtClean="0"/>
              <a:t> per la </a:t>
            </a:r>
            <a:r>
              <a:rPr lang="en-US" dirty="0" err="1" smtClean="0"/>
              <a:t>rivelazione</a:t>
            </a:r>
            <a:r>
              <a:rPr lang="en-US" dirty="0" smtClean="0"/>
              <a:t> di </a:t>
            </a:r>
            <a:r>
              <a:rPr lang="en-US" dirty="0" err="1" smtClean="0"/>
              <a:t>vocs</a:t>
            </a:r>
            <a:r>
              <a:rPr lang="en-US" dirty="0" smtClean="0"/>
              <a:t> in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gassosa</a:t>
            </a:r>
            <a:r>
              <a:rPr lang="en-US" dirty="0" smtClean="0"/>
              <a:t>.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</p:txBody>
      </p:sp>
      <p:sp>
        <p:nvSpPr>
          <p:cNvPr id="9" name="Segnaposto testo 7"/>
          <p:cNvSpPr txBox="1">
            <a:spLocks/>
          </p:cNvSpPr>
          <p:nvPr/>
        </p:nvSpPr>
        <p:spPr>
          <a:xfrm>
            <a:off x="828477" y="1746690"/>
            <a:ext cx="752130" cy="434340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04664"/>
            <a:ext cx="10769600" cy="8699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Prospettive future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269285" y="1687745"/>
            <a:ext cx="85344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smtClean="0"/>
              <a:t>Caratterizzazione di questi Idrocarburi aromatici puri in fase gassosa con spettroscopia </a:t>
            </a:r>
            <a:r>
              <a:rPr lang="it-IT" dirty="0" err="1" smtClean="0"/>
              <a:t>THz</a:t>
            </a:r>
            <a:r>
              <a:rPr lang="it-IT" dirty="0" smtClean="0"/>
              <a:t> risolta in tempo.</a:t>
            </a:r>
          </a:p>
          <a:p>
            <a:endParaRPr lang="en-US" dirty="0" smtClean="0"/>
          </a:p>
          <a:p>
            <a:r>
              <a:rPr lang="it-IT" dirty="0" smtClean="0"/>
              <a:t>Studio e caratterizzazione di miscele liquide e gassose di questi </a:t>
            </a:r>
            <a:r>
              <a:rPr lang="it-IT" dirty="0" err="1" smtClean="0"/>
              <a:t>VOCs</a:t>
            </a:r>
            <a:r>
              <a:rPr lang="it-IT" dirty="0" smtClean="0"/>
              <a:t> di interesse.</a:t>
            </a:r>
          </a:p>
          <a:p>
            <a:endParaRPr lang="it-IT" dirty="0" smtClean="0"/>
          </a:p>
          <a:p>
            <a:r>
              <a:rPr lang="it-IT" dirty="0" smtClean="0"/>
              <a:t>Stimare il limite di sensibilità nel gas </a:t>
            </a:r>
            <a:r>
              <a:rPr lang="it-IT" dirty="0" err="1" smtClean="0"/>
              <a:t>sensing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del’apparato </a:t>
            </a:r>
            <a:r>
              <a:rPr lang="it-IT" dirty="0" err="1" smtClean="0"/>
              <a:t>THz-TDS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4968" y="4767945"/>
            <a:ext cx="1677440" cy="1541416"/>
          </a:xfrm>
          <a:prstGeom prst="rect">
            <a:avLst/>
          </a:prstGeom>
          <a:noFill/>
        </p:spPr>
      </p:pic>
      <p:sp>
        <p:nvSpPr>
          <p:cNvPr id="10" name="Segnaposto testo 7"/>
          <p:cNvSpPr txBox="1">
            <a:spLocks/>
          </p:cNvSpPr>
          <p:nvPr/>
        </p:nvSpPr>
        <p:spPr>
          <a:xfrm>
            <a:off x="815413" y="1668312"/>
            <a:ext cx="647627" cy="434340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  <a:t>Grazie per l’attenzione</a:t>
            </a:r>
            <a:br>
              <a:rPr lang="it-IT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it-IT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Segnaposto immagine 7" descr="Logo_Lab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rcRect t="5440" b="25321"/>
          <a:stretch>
            <a:fillRect/>
          </a:stretch>
        </p:blipFill>
        <p:spPr>
          <a:xfrm>
            <a:off x="7594618" y="896988"/>
            <a:ext cx="3547997" cy="4367347"/>
          </a:xfrm>
          <a:prstGeom prst="roundRect">
            <a:avLst>
              <a:gd name="adj" fmla="val 0"/>
            </a:avLst>
          </a:prstGeom>
        </p:spPr>
      </p:pic>
      <p:pic>
        <p:nvPicPr>
          <p:cNvPr id="10" name="Picture 8" descr="Risultati immagini per roma t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517" y="4839666"/>
            <a:ext cx="2419683" cy="985797"/>
          </a:xfrm>
          <a:prstGeom prst="rect">
            <a:avLst/>
          </a:prstGeom>
          <a:noFill/>
        </p:spPr>
      </p:pic>
      <p:pic>
        <p:nvPicPr>
          <p:cNvPr id="15" name="Picture 4" descr="Risultati immagini per inf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7530" y="3286484"/>
            <a:ext cx="1871295" cy="945881"/>
          </a:xfrm>
          <a:prstGeom prst="rect">
            <a:avLst/>
          </a:prstGeom>
          <a:noFill/>
        </p:spPr>
      </p:pic>
      <p:pic>
        <p:nvPicPr>
          <p:cNvPr id="16" name="Picture 6" descr="Immagine correla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748" y="3166444"/>
            <a:ext cx="3569974" cy="113123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092" y="201934"/>
            <a:ext cx="96520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800" dirty="0" err="1" smtClean="0"/>
              <a:t>VOCs</a:t>
            </a:r>
            <a:r>
              <a:rPr lang="it-IT" sz="2800" dirty="0" smtClean="0"/>
              <a:t>: motivazioni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Perché la spettroscopia </a:t>
            </a:r>
            <a:r>
              <a:rPr lang="it-IT" sz="2800" dirty="0" err="1" smtClean="0"/>
              <a:t>Terahertz</a:t>
            </a:r>
            <a:r>
              <a:rPr lang="it-IT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apparato sperimentale &amp; metodo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Risulti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Conclusioni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Prospettive future</a:t>
            </a:r>
            <a:endParaRPr lang="it-IT" sz="28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527381" y="1628800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413" y="332656"/>
            <a:ext cx="96520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VOCs-Volatile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413392758"/>
              </p:ext>
            </p:extLst>
          </p:nvPr>
        </p:nvGraphicFramePr>
        <p:xfrm>
          <a:off x="1568541" y="1354843"/>
          <a:ext cx="9167329" cy="344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2"/>
          <p:cNvSpPr txBox="1">
            <a:spLocks/>
          </p:cNvSpPr>
          <p:nvPr/>
        </p:nvSpPr>
        <p:spPr>
          <a:xfrm>
            <a:off x="1374518" y="1667988"/>
            <a:ext cx="8935073" cy="34015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it-I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6" name="Picture 10" descr="Risultati immagini per dan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5467" y="4748724"/>
            <a:ext cx="1874992" cy="1690991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7" y="3824745"/>
            <a:ext cx="1844221" cy="184422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413" y="3824745"/>
            <a:ext cx="1582942" cy="1394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96520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richieste per il monitoraggio?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786290936"/>
              </p:ext>
            </p:extLst>
          </p:nvPr>
        </p:nvGraphicFramePr>
        <p:xfrm>
          <a:off x="1127146" y="507746"/>
          <a:ext cx="960106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404664"/>
            <a:ext cx="10769600" cy="86995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la spettroscopia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THz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294967295"/>
          </p:nvPr>
        </p:nvSpPr>
        <p:spPr>
          <a:xfrm>
            <a:off x="1679510" y="1772816"/>
            <a:ext cx="4694767" cy="43195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1600" dirty="0" err="1" smtClean="0"/>
              <a:t>Fotoni</a:t>
            </a:r>
            <a:r>
              <a:rPr lang="en-US" sz="1600" dirty="0" smtClean="0"/>
              <a:t> di </a:t>
            </a:r>
            <a:r>
              <a:rPr lang="en-US" sz="1600" dirty="0" err="1" smtClean="0"/>
              <a:t>bassa</a:t>
            </a:r>
            <a:r>
              <a:rPr lang="en-US" sz="1600" dirty="0" smtClean="0"/>
              <a:t> </a:t>
            </a:r>
            <a:r>
              <a:rPr lang="en-US" sz="1600" dirty="0" err="1" smtClean="0"/>
              <a:t>energia</a:t>
            </a:r>
            <a:r>
              <a:rPr lang="en-US" sz="1600" dirty="0" smtClean="0"/>
              <a:t> (i.e., 4 </a:t>
            </a:r>
            <a:r>
              <a:rPr lang="en-US" sz="1600" dirty="0" err="1"/>
              <a:t>m</a:t>
            </a:r>
            <a:r>
              <a:rPr lang="en-US" sz="1600" dirty="0" err="1" smtClean="0"/>
              <a:t>eV</a:t>
            </a:r>
            <a:r>
              <a:rPr lang="en-US" sz="1600" dirty="0" smtClean="0"/>
              <a:t> @ 1 THz) </a:t>
            </a:r>
            <a:r>
              <a:rPr lang="en-US" sz="1600" b="1" dirty="0" err="1" smtClean="0"/>
              <a:t>possono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propagarsi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attraverso</a:t>
            </a:r>
            <a:r>
              <a:rPr lang="en-US" sz="1600" b="1" dirty="0" smtClean="0"/>
              <a:t> un </a:t>
            </a:r>
            <a:r>
              <a:rPr lang="en-US" sz="1600" b="1" dirty="0" err="1" smtClean="0"/>
              <a:t>materiale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infiammabile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senza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causarne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combustione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La </a:t>
            </a:r>
            <a:r>
              <a:rPr lang="en-US" sz="1600" dirty="0" err="1" smtClean="0"/>
              <a:t>radiazione</a:t>
            </a:r>
            <a:r>
              <a:rPr lang="en-US" sz="1600" dirty="0" smtClean="0"/>
              <a:t> THZ </a:t>
            </a:r>
            <a:r>
              <a:rPr lang="en-US" sz="1600" b="1" dirty="0" smtClean="0"/>
              <a:t>non è </a:t>
            </a:r>
            <a:r>
              <a:rPr lang="en-US" sz="1600" b="1" dirty="0" err="1" smtClean="0"/>
              <a:t>ionizzante</a:t>
            </a:r>
            <a:r>
              <a:rPr lang="en-US" sz="1600" dirty="0" smtClean="0"/>
              <a:t>. </a:t>
            </a:r>
          </a:p>
          <a:p>
            <a:pPr algn="just"/>
            <a:r>
              <a:rPr lang="en-US" sz="1600" dirty="0" err="1" smtClean="0"/>
              <a:t>Thz</a:t>
            </a:r>
            <a:r>
              <a:rPr lang="en-US" sz="1600" dirty="0" smtClean="0"/>
              <a:t> è </a:t>
            </a:r>
            <a:r>
              <a:rPr lang="en-US" sz="1600" dirty="0" err="1" smtClean="0"/>
              <a:t>sensibile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b="1" dirty="0" smtClean="0"/>
              <a:t>molecule </a:t>
            </a:r>
            <a:r>
              <a:rPr lang="en-US" sz="1600" b="1" dirty="0" err="1" smtClean="0"/>
              <a:t>polari</a:t>
            </a:r>
            <a:r>
              <a:rPr lang="en-US" sz="1600" dirty="0" smtClean="0"/>
              <a:t>, in </a:t>
            </a:r>
            <a:r>
              <a:rPr lang="en-US" sz="1600" dirty="0" err="1" smtClean="0"/>
              <a:t>particolare</a:t>
            </a:r>
            <a:r>
              <a:rPr lang="en-US" sz="1600" dirty="0" smtClean="0"/>
              <a:t> al </a:t>
            </a:r>
            <a:r>
              <a:rPr lang="en-US" sz="1600" dirty="0" err="1" smtClean="0"/>
              <a:t>contenuto</a:t>
            </a:r>
            <a:r>
              <a:rPr lang="en-US" sz="1600" dirty="0" smtClean="0"/>
              <a:t> </a:t>
            </a:r>
            <a:r>
              <a:rPr lang="en-US" sz="1600" dirty="0" err="1" smtClean="0"/>
              <a:t>d’acqua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La </a:t>
            </a:r>
            <a:r>
              <a:rPr lang="en-US" sz="1600" dirty="0" err="1" smtClean="0"/>
              <a:t>radiazione</a:t>
            </a:r>
            <a:r>
              <a:rPr lang="en-US" sz="1600" dirty="0" smtClean="0"/>
              <a:t> THz </a:t>
            </a:r>
            <a:r>
              <a:rPr lang="en-US" sz="1600" b="1" dirty="0" err="1" smtClean="0"/>
              <a:t>penetra</a:t>
            </a:r>
            <a:r>
              <a:rPr lang="en-US" sz="1600" dirty="0" smtClean="0"/>
              <a:t> la </a:t>
            </a:r>
            <a:r>
              <a:rPr lang="en-US" sz="1600" dirty="0" err="1" smtClean="0"/>
              <a:t>maggior</a:t>
            </a:r>
            <a:r>
              <a:rPr lang="en-US" sz="1600" dirty="0" smtClean="0"/>
              <a:t> parte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plastici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dielettrici</a:t>
            </a:r>
            <a:r>
              <a:rPr lang="en-US" sz="1600" b="1" dirty="0" smtClean="0"/>
              <a:t>.</a:t>
            </a:r>
          </a:p>
          <a:p>
            <a:pPr algn="just"/>
            <a:r>
              <a:rPr lang="en-US" sz="1600" dirty="0" err="1" smtClean="0"/>
              <a:t>neLa</a:t>
            </a:r>
            <a:r>
              <a:rPr lang="en-US" sz="1600" dirty="0" smtClean="0"/>
              <a:t> </a:t>
            </a:r>
            <a:r>
              <a:rPr lang="en-US" sz="1600" dirty="0" err="1" smtClean="0"/>
              <a:t>propagazione</a:t>
            </a:r>
            <a:r>
              <a:rPr lang="en-US" sz="1600" dirty="0" smtClean="0"/>
              <a:t> </a:t>
            </a:r>
            <a:r>
              <a:rPr lang="en-US" sz="1600" dirty="0" err="1" smtClean="0"/>
              <a:t>attraverso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materiali</a:t>
            </a:r>
            <a:r>
              <a:rPr lang="en-US" sz="1600" dirty="0" smtClean="0"/>
              <a:t>, la </a:t>
            </a:r>
            <a:r>
              <a:rPr lang="en-US" sz="1600" dirty="0" err="1" smtClean="0"/>
              <a:t>radiazione</a:t>
            </a:r>
            <a:r>
              <a:rPr lang="en-US" sz="1600" dirty="0" smtClean="0"/>
              <a:t> THZ </a:t>
            </a:r>
            <a:r>
              <a:rPr lang="en-US" sz="1600" b="1" dirty="0" err="1" smtClean="0"/>
              <a:t>subisce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minore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diffusione</a:t>
            </a:r>
            <a:r>
              <a:rPr lang="en-US" sz="1600" b="1" dirty="0" smtClean="0"/>
              <a:t> </a:t>
            </a:r>
            <a:r>
              <a:rPr lang="en-US" sz="1600" dirty="0" smtClean="0"/>
              <a:t>di </a:t>
            </a:r>
            <a:r>
              <a:rPr lang="en-US" sz="1600" dirty="0" err="1" smtClean="0"/>
              <a:t>altre</a:t>
            </a:r>
            <a:r>
              <a:rPr lang="en-US" sz="1600" dirty="0" smtClean="0"/>
              <a:t>, come </a:t>
            </a:r>
            <a:r>
              <a:rPr lang="en-US" sz="1600" b="1" dirty="0" smtClean="0"/>
              <a:t>IR e VIS.</a:t>
            </a:r>
          </a:p>
          <a:p>
            <a:pPr algn="just"/>
            <a:r>
              <a:rPr lang="en-US" sz="1600" dirty="0" err="1" smtClean="0"/>
              <a:t>l’energia</a:t>
            </a:r>
            <a:r>
              <a:rPr lang="en-US" sz="1600" dirty="0" smtClean="0"/>
              <a:t>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transizioni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rotazionali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vibrazionali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delle</a:t>
            </a:r>
            <a:r>
              <a:rPr lang="en-US" sz="1600" b="1" dirty="0" smtClean="0"/>
              <a:t> molecule </a:t>
            </a:r>
            <a:r>
              <a:rPr lang="en-US" sz="1600" dirty="0" smtClean="0"/>
              <a:t>è </a:t>
            </a:r>
            <a:r>
              <a:rPr lang="en-US" sz="1600" dirty="0" err="1" smtClean="0"/>
              <a:t>nella</a:t>
            </a:r>
            <a:r>
              <a:rPr lang="en-US" sz="1600" dirty="0" smtClean="0"/>
              <a:t> </a:t>
            </a:r>
            <a:r>
              <a:rPr lang="en-US" sz="1600" dirty="0" err="1" smtClean="0"/>
              <a:t>regione</a:t>
            </a:r>
            <a:r>
              <a:rPr lang="en-US" sz="1600" dirty="0" smtClean="0"/>
              <a:t> del THz e </a:t>
            </a:r>
            <a:r>
              <a:rPr lang="en-US" sz="1600" dirty="0" err="1" smtClean="0"/>
              <a:t>transizioni</a:t>
            </a:r>
            <a:r>
              <a:rPr lang="en-US" sz="1600" dirty="0" smtClean="0"/>
              <a:t> </a:t>
            </a:r>
            <a:r>
              <a:rPr lang="en-US" sz="1600" dirty="0" err="1" smtClean="0"/>
              <a:t>intermolecolari</a:t>
            </a:r>
            <a:r>
              <a:rPr lang="en-US" sz="1600" dirty="0" smtClean="0"/>
              <a:t>, come I </a:t>
            </a:r>
            <a:r>
              <a:rPr lang="en-US" sz="1600" dirty="0" err="1" smtClean="0"/>
              <a:t>legami</a:t>
            </a:r>
            <a:r>
              <a:rPr lang="en-US" sz="1600" dirty="0" smtClean="0"/>
              <a:t> </a:t>
            </a:r>
            <a:r>
              <a:rPr lang="en-US" sz="1600" dirty="0" err="1" smtClean="0"/>
              <a:t>idrogeno</a:t>
            </a:r>
            <a:r>
              <a:rPr lang="en-US" sz="1600" dirty="0" smtClean="0"/>
              <a:t>, </a:t>
            </a:r>
            <a:r>
              <a:rPr lang="en-US" sz="1600" dirty="0" err="1" smtClean="0"/>
              <a:t>mostrano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differenti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caratteristiche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spettrali</a:t>
            </a:r>
            <a:r>
              <a:rPr lang="en-US" sz="1600" b="1" dirty="0" smtClean="0"/>
              <a:t> in </a:t>
            </a:r>
            <a:r>
              <a:rPr lang="en-US" sz="1600" b="1" dirty="0" err="1" smtClean="0"/>
              <a:t>questa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regione</a:t>
            </a:r>
            <a:r>
              <a:rPr lang="en-US" sz="1600" b="1" dirty="0" smtClean="0"/>
              <a:t>.</a:t>
            </a:r>
          </a:p>
          <a:p>
            <a:pPr algn="just"/>
            <a:r>
              <a:rPr lang="it-IT" sz="1600" dirty="0" smtClean="0"/>
              <a:t>la tecnica THz-TDS fa uso di rivelazione coerente: Misurando il </a:t>
            </a:r>
            <a:r>
              <a:rPr lang="it-IT" sz="1600" b="1" dirty="0" smtClean="0"/>
              <a:t>campo elettrico nel tempo è possibile ottenere simultaneamente ampiezza e fase</a:t>
            </a:r>
            <a:r>
              <a:rPr lang="it-IT" sz="1600" dirty="0" smtClean="0"/>
              <a:t>. </a:t>
            </a:r>
            <a:endParaRPr lang="en-US" sz="1600" dirty="0" smtClean="0"/>
          </a:p>
          <a:p>
            <a:endParaRPr lang="en-US" sz="1400" b="1" dirty="0" smtClean="0"/>
          </a:p>
        </p:txBody>
      </p:sp>
      <p:sp>
        <p:nvSpPr>
          <p:cNvPr id="9" name="Segnaposto testo 7"/>
          <p:cNvSpPr txBox="1">
            <a:spLocks/>
          </p:cNvSpPr>
          <p:nvPr/>
        </p:nvSpPr>
        <p:spPr>
          <a:xfrm>
            <a:off x="828477" y="1746690"/>
            <a:ext cx="752130" cy="4343400"/>
          </a:xfrm>
          <a:prstGeom prst="rect">
            <a:avLst/>
          </a:prstGeom>
          <a:solidFill>
            <a:schemeClr val="accent2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vert="horz" lIns="137160" tIns="182880" rIns="137160" bIns="9144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180" y="1962617"/>
            <a:ext cx="5590422" cy="368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4912" y="0"/>
            <a:ext cx="9656064" cy="1143000"/>
          </a:xfrm>
        </p:spPr>
        <p:txBody>
          <a:bodyPr/>
          <a:lstStyle/>
          <a:p>
            <a:r>
              <a:rPr lang="it-IT" dirty="0" smtClean="0"/>
              <a:t>L’esperimento</a:t>
            </a:r>
            <a:endParaRPr lang="it-IT" dirty="0"/>
          </a:p>
        </p:txBody>
      </p:sp>
      <p:sp>
        <p:nvSpPr>
          <p:cNvPr id="17" name="Segnaposto contenuto 16"/>
          <p:cNvSpPr>
            <a:spLocks noGrp="1"/>
          </p:cNvSpPr>
          <p:nvPr>
            <p:ph sz="quarter" idx="4294967295"/>
          </p:nvPr>
        </p:nvSpPr>
        <p:spPr>
          <a:xfrm>
            <a:off x="6547467" y="1236590"/>
            <a:ext cx="4693920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t-IT" sz="1400" b="1" dirty="0" smtClean="0"/>
              <a:t>Campioni </a:t>
            </a:r>
            <a:r>
              <a:rPr lang="it-IT" sz="1400" b="1" dirty="0" err="1" smtClean="0"/>
              <a:t>VOCs</a:t>
            </a:r>
            <a:r>
              <a:rPr lang="it-IT" sz="1400" dirty="0" smtClean="0"/>
              <a:t>: </a:t>
            </a:r>
            <a:r>
              <a:rPr lang="it-IT" sz="1400" b="1" dirty="0" smtClean="0"/>
              <a:t>Idrocarburi aromatici </a:t>
            </a:r>
            <a:r>
              <a:rPr lang="it-IT" sz="1400" dirty="0" smtClean="0"/>
              <a:t>(benzene, stirene, toluene e p-xilene),  acetone e metanolo.</a:t>
            </a:r>
          </a:p>
          <a:p>
            <a:pPr algn="just"/>
            <a:r>
              <a:rPr lang="it-IT" sz="1400" b="1" dirty="0" err="1" smtClean="0"/>
              <a:t>Portacampione</a:t>
            </a:r>
            <a:r>
              <a:rPr lang="it-IT" sz="1400" dirty="0" smtClean="0"/>
              <a:t>: </a:t>
            </a:r>
            <a:r>
              <a:rPr lang="it-IT" sz="1400" dirty="0" err="1" smtClean="0"/>
              <a:t>Cuvette</a:t>
            </a:r>
            <a:r>
              <a:rPr lang="it-IT" sz="1400" dirty="0" smtClean="0"/>
              <a:t> di </a:t>
            </a:r>
            <a:r>
              <a:rPr lang="it-IT" sz="1400" dirty="0" err="1" smtClean="0"/>
              <a:t>quarz</a:t>
            </a:r>
            <a:r>
              <a:rPr lang="it-IT" sz="1400" dirty="0" smtClean="0"/>
              <a:t> </a:t>
            </a:r>
            <a:r>
              <a:rPr lang="it-IT" sz="1400" dirty="0" err="1" smtClean="0"/>
              <a:t>Suprasil</a:t>
            </a:r>
            <a:r>
              <a:rPr lang="it-IT" sz="1400" dirty="0" smtClean="0"/>
              <a:t> (5mm &amp; 0.2mm).</a:t>
            </a:r>
          </a:p>
          <a:p>
            <a:pPr algn="just"/>
            <a:r>
              <a:rPr lang="it-IT" sz="1400" dirty="0" smtClean="0"/>
              <a:t>Misure di campo elettrico trasmesso per la </a:t>
            </a:r>
            <a:r>
              <a:rPr lang="it-IT" sz="1400" dirty="0" err="1" smtClean="0"/>
              <a:t>cuvette</a:t>
            </a:r>
            <a:r>
              <a:rPr lang="it-IT" sz="1400" dirty="0" smtClean="0"/>
              <a:t> vuota (riferimento) e per la </a:t>
            </a:r>
            <a:r>
              <a:rPr lang="it-IT" sz="1400" dirty="0" err="1" smtClean="0"/>
              <a:t>cuvette</a:t>
            </a:r>
            <a:r>
              <a:rPr lang="it-IT" sz="1400" dirty="0" smtClean="0"/>
              <a:t> piena di campione.</a:t>
            </a:r>
          </a:p>
          <a:p>
            <a:pPr algn="just"/>
            <a:r>
              <a:rPr lang="it-IT" sz="1400" dirty="0" smtClean="0"/>
              <a:t>i </a:t>
            </a:r>
            <a:r>
              <a:rPr lang="it-IT" sz="1400" b="1" dirty="0" smtClean="0"/>
              <a:t>Proprietà ottiche </a:t>
            </a:r>
            <a:r>
              <a:rPr lang="it-IT" sz="1400" dirty="0" smtClean="0"/>
              <a:t>Possono essere estratte  direttamente dalle equazioni:</a:t>
            </a:r>
          </a:p>
          <a:p>
            <a:endParaRPr lang="it-IT" dirty="0"/>
          </a:p>
        </p:txBody>
      </p:sp>
      <p:pic>
        <p:nvPicPr>
          <p:cNvPr id="21" name="Segnaposto contenuto 18" descr="thumbnail_100x10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49909" y="2390502"/>
            <a:ext cx="2126658" cy="190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Segnaposto testo 17"/>
          <p:cNvSpPr>
            <a:spLocks noGrp="1"/>
          </p:cNvSpPr>
          <p:nvPr>
            <p:ph type="body" sz="quarter" idx="1"/>
          </p:nvPr>
        </p:nvSpPr>
        <p:spPr>
          <a:xfrm>
            <a:off x="527381" y="5661248"/>
            <a:ext cx="4693920" cy="457200"/>
          </a:xfr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it-IT" dirty="0" smtClean="0"/>
              <a:t>materiali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6778677" y="5661248"/>
            <a:ext cx="4693920" cy="457200"/>
          </a:xfrm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pic>
        <p:nvPicPr>
          <p:cNvPr id="11" name="Picture 6" descr="File:Benzene-aromatic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256" y="1839958"/>
            <a:ext cx="1316917" cy="109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Styrene-from-xtal-2001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122" y="949531"/>
            <a:ext cx="1809280" cy="103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modello molecolare a sfere e mo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942" y="1840968"/>
            <a:ext cx="1475841" cy="810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Ball and stick model of methan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3511" y="4797153"/>
            <a:ext cx="1575709" cy="78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Immagine correla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7637" y="4036422"/>
            <a:ext cx="1247065" cy="1254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Immagine correla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8247" y="3846845"/>
            <a:ext cx="1457419" cy="1299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8785" y="4221089"/>
            <a:ext cx="2247900" cy="3524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773" y="4869161"/>
            <a:ext cx="2667000" cy="371475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392" y="-206203"/>
            <a:ext cx="9652000" cy="1143000"/>
          </a:xfrm>
        </p:spPr>
        <p:txBody>
          <a:bodyPr/>
          <a:lstStyle/>
          <a:p>
            <a:r>
              <a:rPr lang="it-IT" dirty="0" smtClean="0"/>
              <a:t>Apparato THz-</a:t>
            </a:r>
            <a:r>
              <a:rPr lang="it-IT" dirty="0" err="1" smtClean="0"/>
              <a:t>Tds</a:t>
            </a:r>
            <a:endParaRPr lang="it-IT" dirty="0"/>
          </a:p>
        </p:txBody>
      </p:sp>
      <p:sp>
        <p:nvSpPr>
          <p:cNvPr id="8" name="Freccia in giù 7"/>
          <p:cNvSpPr/>
          <p:nvPr/>
        </p:nvSpPr>
        <p:spPr>
          <a:xfrm rot="16200000">
            <a:off x="6607043" y="4570114"/>
            <a:ext cx="480053" cy="16155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234419" y="5525103"/>
            <a:ext cx="11358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FFT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60" y="4489260"/>
            <a:ext cx="2998103" cy="168707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446548" y="980729"/>
            <a:ext cx="37367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Banda spettrale 0.2-2.5 THz</a:t>
            </a:r>
            <a:endParaRPr lang="it-IT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13" name="Immagine 1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72884" y="1058092"/>
            <a:ext cx="5993675" cy="492469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7354389" y="1567543"/>
            <a:ext cx="42378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FemtoFiberPro</a:t>
            </a:r>
            <a:r>
              <a:rPr lang="it-IT" dirty="0" smtClean="0"/>
              <a:t> @780nm, 100fs , RR 80MHz</a:t>
            </a:r>
          </a:p>
          <a:p>
            <a:r>
              <a:rPr lang="it-IT" dirty="0" smtClean="0"/>
              <a:t>2 PCA </a:t>
            </a:r>
            <a:r>
              <a:rPr lang="en-US" dirty="0" smtClean="0"/>
              <a:t>G10620-11 Hamamatsu </a:t>
            </a:r>
          </a:p>
          <a:p>
            <a:r>
              <a:rPr lang="en-US" dirty="0" smtClean="0"/>
              <a:t>Delay line  10 cm</a:t>
            </a:r>
          </a:p>
          <a:p>
            <a:r>
              <a:rPr lang="en-US" dirty="0" smtClean="0"/>
              <a:t>TPX </a:t>
            </a:r>
            <a:r>
              <a:rPr lang="en-US" dirty="0" err="1" smtClean="0"/>
              <a:t>lenti</a:t>
            </a:r>
            <a:endParaRPr lang="en-US" dirty="0" smtClean="0"/>
          </a:p>
          <a:p>
            <a:r>
              <a:rPr lang="en-US" dirty="0" smtClean="0"/>
              <a:t>Catena </a:t>
            </a:r>
            <a:r>
              <a:rPr lang="en-US" dirty="0" err="1" smtClean="0"/>
              <a:t>acquisizione</a:t>
            </a:r>
            <a:endParaRPr lang="en-US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0" y="2137054"/>
            <a:ext cx="2305978" cy="2023254"/>
          </a:xfrm>
        </p:spPr>
        <p:txBody>
          <a:bodyPr/>
          <a:lstStyle/>
          <a:p>
            <a:r>
              <a:rPr lang="it-IT" dirty="0" smtClean="0"/>
              <a:t>Apparato </a:t>
            </a:r>
            <a:br>
              <a:rPr lang="it-IT" dirty="0" smtClean="0"/>
            </a:br>
            <a:r>
              <a:rPr lang="it-IT" dirty="0" smtClean="0"/>
              <a:t>THZ-</a:t>
            </a:r>
            <a:r>
              <a:rPr lang="it-IT" dirty="0" err="1" smtClean="0"/>
              <a:t>TDs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15" name="Segnaposto immagine 14" descr="setup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5" b="1095"/>
          <a:stretch>
            <a:fillRect/>
          </a:stretch>
        </p:blipFill>
        <p:spPr>
          <a:xfrm>
            <a:off x="2390049" y="452846"/>
            <a:ext cx="9170988" cy="5646738"/>
          </a:xfr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2" y="2885824"/>
            <a:ext cx="1008539" cy="52837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52" y="2859698"/>
            <a:ext cx="1008539" cy="52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9432" y="0"/>
            <a:ext cx="8191036" cy="1010194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Idrocarburi aromatici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2"/>
          </p:nvPr>
        </p:nvSpPr>
        <p:spPr>
          <a:xfrm>
            <a:off x="548008" y="1130624"/>
            <a:ext cx="3935689" cy="3158348"/>
          </a:xfrm>
        </p:spPr>
        <p:txBody>
          <a:bodyPr>
            <a:normAutofit/>
          </a:bodyPr>
          <a:lstStyle/>
          <a:p>
            <a:r>
              <a:rPr lang="it-IT" b="1" cap="small" dirty="0" err="1" smtClean="0"/>
              <a:t>Settings</a:t>
            </a:r>
            <a:r>
              <a:rPr lang="it-IT" b="1" cap="small" dirty="0" smtClean="0"/>
              <a:t>: Potenza di PUMP &amp; PROBE </a:t>
            </a:r>
            <a:r>
              <a:rPr lang="it-IT" dirty="0" smtClean="0"/>
              <a:t>15mW</a:t>
            </a:r>
          </a:p>
          <a:p>
            <a:pPr>
              <a:lnSpc>
                <a:spcPct val="100000"/>
              </a:lnSpc>
            </a:pPr>
            <a:r>
              <a:rPr lang="it-IT" cap="small" dirty="0" smtClean="0"/>
              <a:t>Banda spettrale 0.2 – 2.5 THz</a:t>
            </a:r>
          </a:p>
          <a:p>
            <a:pPr>
              <a:lnSpc>
                <a:spcPct val="100000"/>
              </a:lnSpc>
            </a:pPr>
            <a:r>
              <a:rPr lang="it-IT" cap="small" dirty="0" smtClean="0"/>
              <a:t>Risoluzione in frequenza 50 GHz</a:t>
            </a:r>
          </a:p>
          <a:p>
            <a:pPr>
              <a:lnSpc>
                <a:spcPct val="100000"/>
              </a:lnSpc>
            </a:pPr>
            <a:r>
              <a:rPr lang="it-IT" cap="small" dirty="0" smtClean="0"/>
              <a:t>Cammino ottico Cuvette5 mm</a:t>
            </a:r>
          </a:p>
          <a:p>
            <a:pPr>
              <a:lnSpc>
                <a:spcPct val="100000"/>
              </a:lnSpc>
            </a:pPr>
            <a:endParaRPr lang="it-IT" cap="small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981924" y="2798412"/>
          <a:ext cx="3456384" cy="15991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50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VOCs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n(</a:t>
                      </a:r>
                      <a:r>
                        <a:rPr lang="el-GR" sz="1400" dirty="0" smtClean="0"/>
                        <a:t>ν</a:t>
                      </a:r>
                      <a:r>
                        <a:rPr lang="it-IT" sz="1400" dirty="0" smtClean="0"/>
                        <a:t>)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benzene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1.507±0.001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stirene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1.564±0.001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toluene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1.504±0.001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p-xilene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1.501±0.001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8036064"/>
              </p:ext>
            </p:extLst>
          </p:nvPr>
        </p:nvGraphicFramePr>
        <p:xfrm>
          <a:off x="1994985" y="4681880"/>
          <a:ext cx="3456384" cy="159917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755">
                <a:tc>
                  <a:txBody>
                    <a:bodyPr/>
                    <a:lstStyle/>
                    <a:p>
                      <a:r>
                        <a:rPr lang="it-IT" sz="1400" dirty="0" err="1" smtClean="0"/>
                        <a:t>VOCs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α(</a:t>
                      </a:r>
                      <a:r>
                        <a:rPr lang="el-GR" sz="1400" dirty="0" smtClean="0"/>
                        <a:t>ν</a:t>
                      </a:r>
                      <a:r>
                        <a:rPr lang="it-IT" sz="1400" dirty="0" smtClean="0"/>
                        <a:t>)  cm-1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benzene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4.98±0.01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stirene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5,44±0.01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0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toluene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5.05±0.01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997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p-xilene</a:t>
                      </a:r>
                      <a:endParaRPr lang="it-IT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3.87±0.01</a:t>
                      </a:r>
                      <a:endParaRPr lang="it-IT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ttangolo 13"/>
          <p:cNvSpPr/>
          <p:nvPr/>
        </p:nvSpPr>
        <p:spPr>
          <a:xfrm>
            <a:off x="156753" y="4272260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@ 1.5THz</a:t>
            </a:r>
            <a:endParaRPr lang="it-IT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7207" y="6268386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BRIC ID12</a:t>
            </a:r>
            <a:r>
              <a:rPr lang="it-IT" dirty="0" smtClean="0"/>
              <a:t> – Workshop Roma 25 Ottobre 2019</a:t>
            </a:r>
            <a:endParaRPr lang="it-IT" dirty="0"/>
          </a:p>
        </p:txBody>
      </p:sp>
      <p:pic>
        <p:nvPicPr>
          <p:cNvPr id="15" name="Immagine 14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930537" y="914399"/>
            <a:ext cx="5839098" cy="583909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8811310" y="1105988"/>
            <a:ext cx="864096" cy="2342606"/>
          </a:xfrm>
          <a:prstGeom prst="rect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Personalizzato 2">
      <a:dk1>
        <a:srgbClr val="A3171E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2867</TotalTime>
  <Words>805</Words>
  <Application>Microsoft Office PowerPoint</Application>
  <PresentationFormat>Personalizzato</PresentationFormat>
  <Paragraphs>132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Goccia</vt:lpstr>
      <vt:lpstr>Caratterizzazione di VOCs in fase liquida tramite spettroscopia THz</vt:lpstr>
      <vt:lpstr>Outlines</vt:lpstr>
      <vt:lpstr>VOCs-Volatile organic compounds</vt:lpstr>
      <vt:lpstr>Quali richieste per il monitoraggio?</vt:lpstr>
      <vt:lpstr>Perché la spettroscopia THz?</vt:lpstr>
      <vt:lpstr>L’esperimento</vt:lpstr>
      <vt:lpstr>Apparato THz-Tds</vt:lpstr>
      <vt:lpstr>Apparato  THZ-TDs  </vt:lpstr>
      <vt:lpstr>Idrocarburi aromatici</vt:lpstr>
      <vt:lpstr>Miscela – stirene &amp; p-Xilene </vt:lpstr>
      <vt:lpstr>Acetone e metanolo</vt:lpstr>
      <vt:lpstr>Verso l’analisi di campioni gassosi</vt:lpstr>
      <vt:lpstr>Conclusioni</vt:lpstr>
      <vt:lpstr>Prospettive future</vt:lpstr>
      <vt:lpstr>Grazie per l’attenzione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VOCs in Liquid &amp; gas phases</dc:title>
  <dc:creator>Eleonora Bonaventura</dc:creator>
  <cp:lastModifiedBy>Annalisa</cp:lastModifiedBy>
  <cp:revision>89</cp:revision>
  <cp:lastPrinted>2019-10-22T10:31:12Z</cp:lastPrinted>
  <dcterms:created xsi:type="dcterms:W3CDTF">2019-09-03T14:31:08Z</dcterms:created>
  <dcterms:modified xsi:type="dcterms:W3CDTF">2019-10-26T08:25:26Z</dcterms:modified>
</cp:coreProperties>
</file>